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
  </p:notesMasterIdLst>
  <p:handoutMasterIdLst>
    <p:handoutMasterId r:id="rId18"/>
  </p:handoutMasterIdLst>
  <p:sldIdLst>
    <p:sldId id="514" r:id="rId2"/>
    <p:sldId id="470" r:id="rId3"/>
    <p:sldId id="473" r:id="rId4"/>
    <p:sldId id="475" r:id="rId5"/>
    <p:sldId id="478" r:id="rId6"/>
    <p:sldId id="488" r:id="rId7"/>
    <p:sldId id="497" r:id="rId8"/>
    <p:sldId id="476" r:id="rId9"/>
    <p:sldId id="480" r:id="rId10"/>
    <p:sldId id="513" r:id="rId11"/>
    <p:sldId id="500" r:id="rId12"/>
    <p:sldId id="503" r:id="rId13"/>
    <p:sldId id="504" r:id="rId14"/>
    <p:sldId id="509" r:id="rId15"/>
    <p:sldId id="380"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461E"/>
    <a:srgbClr val="8E5320"/>
    <a:srgbClr val="4C9DBF"/>
    <a:srgbClr val="CDA265"/>
    <a:srgbClr val="F9F7F9"/>
    <a:srgbClr val="097B8C"/>
    <a:srgbClr val="027A97"/>
    <a:srgbClr val="F1AF28"/>
    <a:srgbClr val="CFAC78"/>
    <a:srgbClr val="AC83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4" autoAdjust="0"/>
    <p:restoredTop sz="71326" autoAdjust="0"/>
  </p:normalViewPr>
  <p:slideViewPr>
    <p:cSldViewPr>
      <p:cViewPr varScale="1">
        <p:scale>
          <a:sx n="88" d="100"/>
          <a:sy n="88" d="100"/>
        </p:scale>
        <p:origin x="1416" y="17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6" d="100"/>
          <a:sy n="76" d="100"/>
        </p:scale>
        <p:origin x="-341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C1A148-458B-8145-B1C1-A00211481365}" type="slidenum">
              <a:rPr lang="en-US" smtClean="0"/>
              <a:t>‹#›</a:t>
            </a:fld>
            <a:endParaRPr lang="en-US"/>
          </a:p>
        </p:txBody>
      </p:sp>
    </p:spTree>
    <p:extLst>
      <p:ext uri="{BB962C8B-B14F-4D97-AF65-F5344CB8AC3E}">
        <p14:creationId xmlns:p14="http://schemas.microsoft.com/office/powerpoint/2010/main" val="166661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E0611C-C77D-F744-9D02-13490EF2EE9B}" type="slidenum">
              <a:rPr lang="en-US" smtClean="0"/>
              <a:t>‹#›</a:t>
            </a:fld>
            <a:endParaRPr lang="en-US"/>
          </a:p>
        </p:txBody>
      </p:sp>
    </p:spTree>
    <p:extLst>
      <p:ext uri="{BB962C8B-B14F-4D97-AF65-F5344CB8AC3E}">
        <p14:creationId xmlns:p14="http://schemas.microsoft.com/office/powerpoint/2010/main" val="3275599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E0611C-C77D-F744-9D02-13490EF2EE9B}" type="slidenum">
              <a:rPr lang="en-US" smtClean="0"/>
              <a:t>1</a:t>
            </a:fld>
            <a:endParaRPr lang="en-US"/>
          </a:p>
        </p:txBody>
      </p:sp>
    </p:spTree>
    <p:extLst>
      <p:ext uri="{BB962C8B-B14F-4D97-AF65-F5344CB8AC3E}">
        <p14:creationId xmlns:p14="http://schemas.microsoft.com/office/powerpoint/2010/main" val="3549725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to examine the practical implications of these scientific discoveries. Liberals uphold free markets and democratic elections because they believe that every human is a uniquely valuable individual, whose free choices are the ultimate source of authority. In the twenty-first century three </a:t>
            </a:r>
            <a:r>
              <a:rPr lang="en-US" i="1" dirty="0"/>
              <a:t>practical </a:t>
            </a:r>
            <a:r>
              <a:rPr lang="en-US" dirty="0"/>
              <a:t>developments might make this belief obsolete: </a:t>
            </a:r>
          </a:p>
          <a:p>
            <a:r>
              <a:rPr lang="en-US" dirty="0"/>
              <a:t>1. Humans will lose their economic and military usefulness, hence the economic and political system will stop attaching much value to them. </a:t>
            </a:r>
          </a:p>
          <a:p>
            <a:r>
              <a:rPr lang="en-US" dirty="0"/>
              <a:t>2. The system will still find value in humans collectively, but not in unique individuals.</a:t>
            </a:r>
            <a:br>
              <a:rPr lang="en-US" dirty="0"/>
            </a:br>
            <a:r>
              <a:rPr lang="en-US" dirty="0"/>
              <a:t>3. The system will still find value in some unique individuals, but these will be a new elite of upgraded </a:t>
            </a:r>
          </a:p>
          <a:p>
            <a:r>
              <a:rPr lang="en-US" dirty="0"/>
              <a:t>superhumans rather than the mass of the population. </a:t>
            </a:r>
          </a:p>
          <a:p>
            <a:r>
              <a:rPr lang="en-US" dirty="0"/>
              <a:t>Let’s examine all three threats in detail. The first – that technological developments will make humans economically and militarily useless – will not prove that liberalism is wrong on a philosophical level, but in practice it is hard to see how democracy, free markets and other liberal institutions can survive such a blow. After all, liberalism did not become the dominant ideology simply because its philosophical arguments were the most accurate. Rather, liberalism succeeded because there was much political, economic and military sense in ascribing value to every human being. On the mass battlefields of modern industrial wars, and in the mass production lines of modern industrial economies, every human counted. There was value to every pair of hands that could hold a rifle or pull a lever. </a:t>
            </a:r>
          </a:p>
          <a:p>
            <a:r>
              <a:rPr lang="en-US" dirty="0"/>
              <a:t>Even if you care more about justice than victory, you should probably opt to replace your soldiers and pilots with autonomous robots and drones. Human soldiers murder, rape and pillage, and even when they try to behave themselves, they all too often kill civilians by mistake. Computers programmed with ethical algorithms could far more easily conform to the latest rulings of the international criminal court. </a:t>
            </a:r>
          </a:p>
          <a:p>
            <a:r>
              <a:rPr lang="en-US" dirty="0"/>
              <a:t>In the economic sphere too, the ability to hold a hammer or press a button is becoming less valuable than before. In the past, there were many things only humans could do. But now robots and computers are catching up, and may soon outperform humans in most tasks. </a:t>
            </a:r>
          </a:p>
          <a:p>
            <a:r>
              <a:rPr lang="en-US" dirty="0"/>
              <a:t>Some economists predict that sooner or later, unenhanced humans will be completely useless. While robots and 3D printers replace workers in manual jobs such as manufacturing shirts, highly intelligent algorithms will do the same to white-collar occupations. Bank clerks and travel agents, who a short time ago were completely secure from automation, have become endangered species. How many travel agents do we need when we can use our smartphones to buy plane tickets from an algorithm? </a:t>
            </a:r>
          </a:p>
          <a:p>
            <a:r>
              <a:rPr lang="en-US" dirty="0"/>
              <a:t>Example IBM Watson defeating human opponents or chess deep blue defeating </a:t>
            </a:r>
            <a:r>
              <a:rPr lang="en-US" dirty="0" err="1"/>
              <a:t>kasparof</a:t>
            </a:r>
            <a:endParaRPr lang="en-US" dirty="0"/>
          </a:p>
          <a:p>
            <a:r>
              <a:rPr lang="en-US" dirty="0"/>
              <a:t>The most important question in twenty-first-century economics may well be what to do with all the superfluous people. What will conscious humans do, once we have highly intelligent non-conscious algorithms that can do almost everything better? </a:t>
            </a:r>
          </a:p>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11</a:t>
            </a:fld>
            <a:endParaRPr lang="en-US"/>
          </a:p>
        </p:txBody>
      </p:sp>
    </p:spTree>
    <p:extLst>
      <p:ext uri="{BB962C8B-B14F-4D97-AF65-F5344CB8AC3E}">
        <p14:creationId xmlns:p14="http://schemas.microsoft.com/office/powerpoint/2010/main" val="344609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threat facing liberalism is that in the future, while the system might still need humans, it will not need individuals. Humans will continue to compose music, to teach physics and to invest money, but the system will understand these humans better than they understand themselves, and will make most of the important decisions for them. The system will thereby deprive individuals of their authority and freedom. </a:t>
            </a:r>
          </a:p>
          <a:p>
            <a:r>
              <a:rPr lang="en-US" dirty="0"/>
              <a:t>The liberal belief in individualism is founded on the three important assumptions that we discussed earlier in the book: </a:t>
            </a:r>
          </a:p>
          <a:p>
            <a:endParaRPr lang="en-US" dirty="0"/>
          </a:p>
          <a:p>
            <a:r>
              <a:rPr lang="en-US" dirty="0"/>
              <a:t>1. I am an in-</a:t>
            </a:r>
            <a:r>
              <a:rPr lang="en-US" dirty="0" err="1"/>
              <a:t>dividual</a:t>
            </a:r>
            <a:r>
              <a:rPr lang="en-US" dirty="0"/>
              <a:t> – i.e. I have a single essence which cannot be divided into any parts or subsystems. True, this inner core is wrapped in many outer layers. But if I make the effort to peel these external crusts, I will find deep within myself a clear and single inner voice, which is my authentic self.</a:t>
            </a:r>
            <a:br>
              <a:rPr lang="en-US" dirty="0"/>
            </a:br>
            <a:r>
              <a:rPr lang="en-US" dirty="0"/>
              <a:t>2. My authentic self is completely free. </a:t>
            </a:r>
          </a:p>
          <a:p>
            <a:r>
              <a:rPr lang="en-US" dirty="0"/>
              <a:t>3, It follows from the first two assumptions that I can know things about myself nobody else can discover. For only I have access to my inner space of freedom, and only I can hear the whispers of my authentic self. This is why liberalism grants the individual so much authority. I cannot trust anyone else to make choices for me, because no one else can know who I really am, how I feel and what I want. This is why the voter knows best, why the customer is always right and why beauty is in the eye of the beholder. </a:t>
            </a:r>
          </a:p>
          <a:p>
            <a:r>
              <a:rPr lang="en-US" dirty="0"/>
              <a:t>However, the life sciences challenge all three assumptions.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12</a:t>
            </a:fld>
            <a:endParaRPr lang="en-US"/>
          </a:p>
        </p:txBody>
      </p:sp>
    </p:spTree>
    <p:extLst>
      <p:ext uri="{BB962C8B-B14F-4D97-AF65-F5344CB8AC3E}">
        <p14:creationId xmlns:p14="http://schemas.microsoft.com/office/powerpoint/2010/main" val="2688738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nineteenth and twentieth centuries, the belief in individualism nevertheless made good practical sense, because there were no external algorithms that could actually monitor me effectively. States and markets may have wished to do exactly that, but they lacked the necessary technology. The KGB and FBI had only a vague understanding of my biochemistry, genome and brain, and even if agents bugged every phone call I made and recorded every chance encounter on the street, they did not have the computing power to </a:t>
            </a:r>
            <a:r>
              <a:rPr lang="en-US" dirty="0" err="1"/>
              <a:t>analyse</a:t>
            </a:r>
            <a:r>
              <a:rPr lang="en-US" dirty="0"/>
              <a:t> all this data. Consequently, given twentieth-century technological conditions, liberals were right to argue that nobody can know me better than I know myself. Humans therefore had a very good reason to regard themselves as an autonomous system, and to follow their own inner voices rather than the commands of Big Brother. </a:t>
            </a:r>
          </a:p>
          <a:p>
            <a:r>
              <a:rPr lang="en-US" dirty="0"/>
              <a:t>However, twenty-first-century technology may enable external algorithms to know me far better than I know myself, and once this happens, the belief in individualism will collapse and authority will shift from individual humans to networked algorithms. People will no longer see themselves as autonomous beings running their lives according to their wishes, and instead become accustomed to seeing themselves as a collection of biochemical mechanisms that is constantly monitored and guided by a network of electronic algorithms. For this to happen, there is no need of an external algorithm that knows me </a:t>
            </a:r>
            <a:r>
              <a:rPr lang="en-US" i="1" dirty="0"/>
              <a:t>perfectly</a:t>
            </a:r>
            <a:r>
              <a:rPr lang="en-US" dirty="0"/>
              <a:t>, and that never makes any mistakes; it is enough that an external algorithm will know me </a:t>
            </a:r>
            <a:r>
              <a:rPr lang="en-US" i="1" dirty="0"/>
              <a:t>better </a:t>
            </a:r>
            <a:r>
              <a:rPr lang="en-US" dirty="0"/>
              <a:t>than I know myself, and will make </a:t>
            </a:r>
            <a:r>
              <a:rPr lang="en-US" i="1" dirty="0"/>
              <a:t>fewer </a:t>
            </a:r>
            <a:r>
              <a:rPr lang="en-US" dirty="0"/>
              <a:t>mistakes than me. It will then make sense to trust this algorithm with more and more of my decisions and life choices. </a:t>
            </a:r>
          </a:p>
          <a:p>
            <a:r>
              <a:rPr lang="en-US" dirty="0"/>
              <a:t>At a deeper level, as genetic technologies are integrated into daily life, and as people develop increasingly intimate relations with their DNA, the single self might blur even further, and the authentic inner voice might dissolve into a noisy crowd of genes. When I am faced by difficult dilemmas and decisions, I may stop searching for my inner voice, and instead consult my inner genetic parliament. </a:t>
            </a:r>
          </a:p>
          <a:p>
            <a:r>
              <a:rPr lang="en-US" dirty="0"/>
              <a:t>On 14 May 2013 actress Angelina Jolie published an article in the </a:t>
            </a:r>
            <a:r>
              <a:rPr lang="en-US" i="1" dirty="0"/>
              <a:t>New York Times </a:t>
            </a:r>
            <a:r>
              <a:rPr lang="en-US" dirty="0"/>
              <a:t>about her decision to have a double mastectomy. she preferred to listen to her genes, whose voice manifested not in feelings but in numbers. Jolie felt no pain or discomfort whatsoever. Her feelings told her: ‘Relax, everything is perfectly fine.’ But the computer algorithms used by her doctors told a different story: ‘You don’t feel anything is wrong, but there is a time bomb ticking in your DNA. Do something about it – now!’ </a:t>
            </a:r>
          </a:p>
          <a:p>
            <a:r>
              <a:rPr lang="en-US" dirty="0"/>
              <a:t>The algorithms won’t revolt and enslave us. Rather, the algorithms will be so good in making decisions for us that it would be madness not to follow their advice. </a:t>
            </a:r>
          </a:p>
          <a:p>
            <a:r>
              <a:rPr lang="en-US" dirty="0"/>
              <a:t>A similar desire to improve human health may well cause most of us to willingly dismantle the barriers protecting our private spaces, and allow state bureaucracies and multinational corporations access to our innermost recesses. For instance, allowing Google to read our emails and follow our activities would make it possible for Google to alert us to brewing epidemics before they are noticed by traditional health services. </a:t>
            </a:r>
          </a:p>
          <a:p>
            <a:endParaRPr lang="en-US" dirty="0"/>
          </a:p>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13</a:t>
            </a:fld>
            <a:endParaRPr lang="en-US"/>
          </a:p>
        </p:txBody>
      </p:sp>
    </p:spTree>
    <p:extLst>
      <p:ext uri="{BB962C8B-B14F-4D97-AF65-F5344CB8AC3E}">
        <p14:creationId xmlns:p14="http://schemas.microsoft.com/office/powerpoint/2010/main" val="304713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looked at two of the three practical threats to liberalism: firstly, that humans will lose their value completely; secondly, that humans will still be valuable collectively, but they will lose their individual authority, and will instead be managed by external algorithms. The system will still need you to compose symphonies, teach history or write computer code, but the system will know you better than you know yourself, and will therefore make most of the important decisions for you – and you will be perfectly happy with that. It won’t necessarily be a bad world; it will, however, be a post-liberal world. </a:t>
            </a:r>
          </a:p>
          <a:p>
            <a:r>
              <a:rPr lang="en-US" dirty="0"/>
              <a:t>The third threat to liberalism is that some people will remain both indispensable and undecipherable, but they will constitute a small and privileged elite of upgraded humans. These superhumans will enjoy unheard-of abilities and unprecedented creativity, which will allow them to go on making many of the most important decisions in the world. They will perform crucial services for the system, while the system could not understand and manage them. However, most humans will not be upgraded, and they will consequently become an inferior caste, dominated by both computer algorithms and the new superhumans. </a:t>
            </a:r>
          </a:p>
          <a:p>
            <a:r>
              <a:rPr lang="en-US" dirty="0"/>
              <a:t>Throughout history the rich enjoyed many social and political advantages, but there was never a huge biological gap separating them from the poor. </a:t>
            </a:r>
          </a:p>
          <a:p>
            <a:endParaRPr lang="en-US" dirty="0"/>
          </a:p>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14</a:t>
            </a:fld>
            <a:endParaRPr lang="en-US"/>
          </a:p>
        </p:txBody>
      </p:sp>
    </p:spTree>
    <p:extLst>
      <p:ext uri="{BB962C8B-B14F-4D97-AF65-F5344CB8AC3E}">
        <p14:creationId xmlns:p14="http://schemas.microsoft.com/office/powerpoint/2010/main" val="156702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Covid</a:t>
            </a:r>
            <a:endParaRPr lang="en-US" dirty="0"/>
          </a:p>
          <a:p>
            <a:r>
              <a:rPr lang="en-US" dirty="0"/>
              <a:t>Syllabus</a:t>
            </a:r>
          </a:p>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2</a:t>
            </a:fld>
            <a:endParaRPr lang="en-US"/>
          </a:p>
        </p:txBody>
      </p:sp>
    </p:spTree>
    <p:extLst>
      <p:ext uri="{BB962C8B-B14F-4D97-AF65-F5344CB8AC3E}">
        <p14:creationId xmlns:p14="http://schemas.microsoft.com/office/powerpoint/2010/main" val="270343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 stands for "shock”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Helvetica Neue" panose="02000503000000020004" pitchFamily="2" charset="0"/>
                <a:ea typeface="Helvetica Neue" panose="02000503000000020004" pitchFamily="2" charset="0"/>
                <a:cs typeface="Helvetica Neue" panose="02000503000000020004" pitchFamily="2" charset="0"/>
              </a:rPr>
              <a:t>Aim to destroy subscription paywalls and speed scientific progress by allowing findings to be shared more freely.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3</a:t>
            </a:fld>
            <a:endParaRPr lang="en-US"/>
          </a:p>
        </p:txBody>
      </p:sp>
    </p:spTree>
    <p:extLst>
      <p:ext uri="{BB962C8B-B14F-4D97-AF65-F5344CB8AC3E}">
        <p14:creationId xmlns:p14="http://schemas.microsoft.com/office/powerpoint/2010/main" val="71637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are a few important dates to remember just for reference,</a:t>
            </a:r>
          </a:p>
          <a:p>
            <a:r>
              <a:rPr lang="en-US" dirty="0"/>
              <a:t>because I think it's kind of interesting.</a:t>
            </a:r>
          </a:p>
          <a:p>
            <a:r>
              <a:rPr lang="en-US" dirty="0"/>
              <a:t>4.5 billion years ago-- I'll write</a:t>
            </a:r>
          </a:p>
          <a:p>
            <a:r>
              <a:rPr lang="en-US" dirty="0"/>
              <a:t>B-Y-A-- the Earth was formed.</a:t>
            </a:r>
          </a:p>
          <a:p>
            <a:r>
              <a:rPr lang="en-US" dirty="0"/>
              <a:t>That's an important date you should remember.</a:t>
            </a:r>
          </a:p>
          <a:p>
            <a:endParaRPr lang="en-US" dirty="0"/>
          </a:p>
          <a:p>
            <a:r>
              <a:rPr lang="en-US" dirty="0"/>
              <a:t>4 billion years ago, that hot planet</a:t>
            </a:r>
          </a:p>
          <a:p>
            <a:r>
              <a:rPr lang="en-US" dirty="0"/>
              <a:t>at incredibly high temperatures over here,</a:t>
            </a:r>
          </a:p>
          <a:p>
            <a:r>
              <a:rPr lang="en-US" dirty="0"/>
              <a:t>which couldn't possibly have supported anything,</a:t>
            </a:r>
          </a:p>
          <a:p>
            <a:r>
              <a:rPr lang="en-US" dirty="0"/>
              <a:t>cooled down.</a:t>
            </a:r>
          </a:p>
          <a:p>
            <a:r>
              <a:rPr lang="en-US" dirty="0"/>
              <a:t>The Earth cooled down enough that it was even conceivable</a:t>
            </a:r>
          </a:p>
          <a:p>
            <a:r>
              <a:rPr lang="en-US" dirty="0"/>
              <a:t>that a living organism could exist on it.</a:t>
            </a:r>
          </a:p>
          <a:p>
            <a:r>
              <a:rPr lang="en-US" dirty="0"/>
              <a:t>Now, what I find amazing is that 3.7 billion years ago,</a:t>
            </a:r>
          </a:p>
          <a:p>
            <a:r>
              <a:rPr lang="en-US" dirty="0"/>
              <a:t>the first life was present on Earth.</a:t>
            </a:r>
          </a:p>
          <a:p>
            <a:r>
              <a:rPr lang="en-US" dirty="0"/>
              <a:t>Within 0.3 billion years, 300 million years,</a:t>
            </a:r>
          </a:p>
          <a:p>
            <a:r>
              <a:rPr lang="en-US" dirty="0"/>
              <a:t>the first life evolved on Earth.</a:t>
            </a:r>
          </a:p>
          <a:p>
            <a:r>
              <a:rPr lang="en-US" dirty="0"/>
              <a:t>Simple bacteria-like cells, what we call prokaryotic cells,</a:t>
            </a:r>
          </a:p>
          <a:p>
            <a:r>
              <a:rPr lang="en-US" dirty="0"/>
              <a:t>evolved.</a:t>
            </a:r>
          </a:p>
          <a:p>
            <a:r>
              <a:rPr lang="en-US" dirty="0"/>
              <a:t>That says something.</a:t>
            </a:r>
          </a:p>
          <a:p>
            <a:r>
              <a:rPr lang="en-US" dirty="0"/>
              <a:t>That says, somehow it wasn't so hard to evolve life.</a:t>
            </a:r>
          </a:p>
          <a:p>
            <a:r>
              <a:rPr lang="en-US" dirty="0"/>
              <a:t>There must have been simple principles underlying it that</a:t>
            </a:r>
          </a:p>
          <a:p>
            <a:r>
              <a:rPr lang="en-US" dirty="0"/>
              <a:t>somehow let life get going.</a:t>
            </a:r>
          </a:p>
          <a:p>
            <a:r>
              <a:rPr lang="en-US" dirty="0"/>
              <a:t>Recognizable cells exist within the first 300 million years.</a:t>
            </a:r>
          </a:p>
          <a:p>
            <a:r>
              <a:rPr lang="en-US" dirty="0"/>
              <a:t>Now, what's equally mind blowing is</a:t>
            </a:r>
          </a:p>
          <a:p>
            <a:r>
              <a:rPr lang="en-US" dirty="0"/>
              <a:t>that it took almost another 2 billion years, 2 billion years,</a:t>
            </a:r>
          </a:p>
          <a:p>
            <a:r>
              <a:rPr lang="en-US" dirty="0"/>
              <a:t>to the 1.5 billion years ago point</a:t>
            </a:r>
          </a:p>
          <a:p>
            <a:r>
              <a:rPr lang="en-US" dirty="0"/>
              <a:t>that the first nucleated cells, what we call eukaryotic cells</a:t>
            </a:r>
          </a:p>
          <a:p>
            <a:r>
              <a:rPr lang="en-US" dirty="0"/>
              <a:t>with a true nucleus, evolved.</a:t>
            </a:r>
          </a:p>
          <a:p>
            <a:endParaRPr lang="en-US" dirty="0"/>
          </a:p>
          <a:p>
            <a:r>
              <a:rPr lang="en-US" dirty="0"/>
              <a:t>That says it took a mere 300 million years</a:t>
            </a:r>
          </a:p>
          <a:p>
            <a:r>
              <a:rPr lang="en-US" dirty="0"/>
              <a:t>to evolve life in the first place</a:t>
            </a:r>
          </a:p>
          <a:p>
            <a:r>
              <a:rPr lang="en-US" dirty="0"/>
              <a:t>but another almost 2 billion years</a:t>
            </a:r>
          </a:p>
          <a:p>
            <a:r>
              <a:rPr lang="en-US" dirty="0"/>
              <a:t>to be able to evolve a nucleus.</a:t>
            </a:r>
          </a:p>
          <a:p>
            <a:r>
              <a:rPr lang="en-US" dirty="0"/>
              <a:t>Seems a little strange, doesn't it,</a:t>
            </a:r>
          </a:p>
          <a:p>
            <a:r>
              <a:rPr lang="en-US" dirty="0"/>
              <a:t>that it took that long to make that innovation of a nucleus.</a:t>
            </a:r>
          </a:p>
          <a:p>
            <a:r>
              <a:rPr lang="en-US" dirty="0"/>
              <a:t>Now, of course, there's a big difference.</a:t>
            </a:r>
          </a:p>
          <a:p>
            <a:r>
              <a:rPr lang="en-US" dirty="0"/>
              <a:t>The first cells had no competition.</a:t>
            </a:r>
          </a:p>
          <a:p>
            <a:r>
              <a:rPr lang="en-US" dirty="0"/>
              <a:t>They didn't have to be better than anything.</a:t>
            </a:r>
          </a:p>
          <a:p>
            <a:r>
              <a:rPr lang="en-US" dirty="0"/>
              <a:t>The second innovation like a nucleus</a:t>
            </a:r>
          </a:p>
          <a:p>
            <a:r>
              <a:rPr lang="en-US" dirty="0"/>
              <a:t>had to be better than everything else that</a:t>
            </a:r>
          </a:p>
          <a:p>
            <a:r>
              <a:rPr lang="en-US" dirty="0"/>
              <a:t>was already in the ecosystem.</a:t>
            </a:r>
          </a:p>
          <a:p>
            <a:r>
              <a:rPr lang="en-US" dirty="0"/>
              <a:t>So that explains perhaps why it takes that much longer.</a:t>
            </a:r>
          </a:p>
          <a:p>
            <a:r>
              <a:rPr lang="en-US" dirty="0"/>
              <a:t>Now, it's another 1 billion years</a:t>
            </a:r>
          </a:p>
          <a:p>
            <a:r>
              <a:rPr lang="en-US" dirty="0"/>
              <a:t>before we get at about half a billion years ago</a:t>
            </a:r>
          </a:p>
          <a:p>
            <a:r>
              <a:rPr lang="en-US" dirty="0"/>
              <a:t>to multicellular life.</a:t>
            </a:r>
          </a:p>
          <a:p>
            <a:r>
              <a:rPr lang="en-US" dirty="0"/>
              <a:t>It took some real work to have multicellular organisms</a:t>
            </a:r>
          </a:p>
          <a:p>
            <a:r>
              <a:rPr lang="en-US" dirty="0"/>
              <a:t>with whole body plans, complex body</a:t>
            </a:r>
          </a:p>
          <a:p>
            <a:r>
              <a:rPr lang="en-US" dirty="0"/>
              <a:t>plans like the sort of things you might recognize today.</a:t>
            </a:r>
          </a:p>
          <a:p>
            <a:r>
              <a:rPr lang="en-US" dirty="0"/>
              <a:t>So that was another amazing innovation.</a:t>
            </a:r>
          </a:p>
          <a:p>
            <a:r>
              <a:rPr lang="en-US" dirty="0"/>
              <a:t>And all that's happening much later in this picture.</a:t>
            </a:r>
          </a:p>
          <a:p>
            <a:r>
              <a:rPr lang="en-US" dirty="0"/>
              <a:t>The next relevant date for students</a:t>
            </a:r>
          </a:p>
          <a:p>
            <a:r>
              <a:rPr lang="en-US" dirty="0"/>
              <a:t>is probably 0.005 billion years ago.</a:t>
            </a:r>
          </a:p>
          <a:p>
            <a:r>
              <a:rPr lang="en-US" dirty="0"/>
              <a:t>That is 5 million years ago, which was</a:t>
            </a:r>
          </a:p>
          <a:p>
            <a:r>
              <a:rPr lang="en-US" dirty="0"/>
              <a:t>the first human-like creatures.</a:t>
            </a:r>
          </a:p>
          <a:p>
            <a:endParaRPr lang="en-US" dirty="0"/>
          </a:p>
          <a:p>
            <a:r>
              <a:rPr lang="en-US" dirty="0"/>
              <a:t>Humans, broadly writ not Homo sapiens, go back there.</a:t>
            </a:r>
          </a:p>
          <a:p>
            <a:r>
              <a:rPr lang="en-US" dirty="0"/>
              <a:t>The first Homo sapiens, about 0.0001 billion years ago,</a:t>
            </a:r>
          </a:p>
          <a:p>
            <a:r>
              <a:rPr lang="en-US" dirty="0"/>
              <a:t>we have Homo sapiens.</a:t>
            </a:r>
          </a:p>
          <a:p>
            <a:r>
              <a:rPr lang="en-US" dirty="0"/>
              <a:t>You're a pretty recent arrival in this picture.</a:t>
            </a:r>
          </a:p>
          <a:p>
            <a:r>
              <a:rPr lang="en-US" dirty="0"/>
              <a:t>And finally, the last important date to remember is 0.0000002</a:t>
            </a:r>
          </a:p>
          <a:p>
            <a:r>
              <a:rPr lang="en-US" dirty="0"/>
              <a:t>billion years ago, Mahidol University was founded.</a:t>
            </a:r>
          </a:p>
          <a:p>
            <a:endParaRPr lang="en-US" dirty="0"/>
          </a:p>
          <a:p>
            <a:r>
              <a:rPr lang="en-US" dirty="0"/>
              <a:t>Roughly speaking, that's a history of life, all right?</a:t>
            </a:r>
          </a:p>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4</a:t>
            </a:fld>
            <a:endParaRPr lang="en-US"/>
          </a:p>
        </p:txBody>
      </p:sp>
    </p:spTree>
    <p:extLst>
      <p:ext uri="{BB962C8B-B14F-4D97-AF65-F5344CB8AC3E}">
        <p14:creationId xmlns:p14="http://schemas.microsoft.com/office/powerpoint/2010/main" val="407821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2.5 million years ago, humans gathered plants and hunted animals to feed themselves. Homo ergaster and Homo erectus and Neanderthal depended on wild sheep and wild figs for food.  Homo sapiens lived in East Africa then proceeded to Middle East, Asia and Europe. However, later the Homo sapiens spread to America and Australia, and proceeded with gathering and hunting of wildlife for their survival. Most notable in the chapter is that the political dynamics, religious beliefs and social structures of Homo sapiens significantly changed, 10, 000 years ago because they spent time on compromising the lives of plants and animals. Mankind started sowing seeds, irrigated plants and weeded them. Man also began taking the sheep to grazing grounds, especially for meat. Ideally, the chapter underscores the domestication of plants and animals that revolutionized agriculture. The chapter has laid bare that humans began manipulating plants as well as animals’ lives and that set firm footing for agricultural revolution. This comes out in the statement where Harari (70) all this changed about 10,000 years ago, when Sapiens began to devote almost all their time and effort to manipulating the lives of a few animal and plant species.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Neolithic Revolution—also referred to as the Agricultural Revolution—is thought to have begun about 12,000 years ago. It coincided with the end of the last ice age and the beginning of the current geological epoch, the Holocene. And it forever changed how humans live, eat, and interact, paving the way for modern civilization. During the Neolithic period, hunter-gatherers roamed the natural world, foraging for their food. But then a dramatic shift occurred. The foragers became farmers, transitioning from a hunter-gatherer lifestyle to a more settled one.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5</a:t>
            </a:fld>
            <a:endParaRPr lang="en-US"/>
          </a:p>
        </p:txBody>
      </p:sp>
    </p:spTree>
    <p:extLst>
      <p:ext uri="{BB962C8B-B14F-4D97-AF65-F5344CB8AC3E}">
        <p14:creationId xmlns:p14="http://schemas.microsoft.com/office/powerpoint/2010/main" val="976645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thanks to its fit genes, an animal chooses to eat a nutritious mushroom and copulate with healthy and fertile mates, these genes pass on to the next generation. If, because of unfit genes, an animal opts for poisonous mushrooms and </a:t>
            </a:r>
            <a:r>
              <a:rPr lang="en-US" sz="1200" b="0" i="0" kern="1200" dirty="0" err="1">
                <a:solidFill>
                  <a:schemeClr val="tx1"/>
                </a:solidFill>
                <a:effectLst/>
                <a:latin typeface="+mn-lt"/>
                <a:ea typeface="+mn-ea"/>
                <a:cs typeface="+mn-cs"/>
              </a:rPr>
              <a:t>anaemic</a:t>
            </a:r>
            <a:r>
              <a:rPr lang="en-US" sz="1200" b="0" i="0" kern="1200" dirty="0">
                <a:solidFill>
                  <a:schemeClr val="tx1"/>
                </a:solidFill>
                <a:effectLst/>
                <a:latin typeface="+mn-lt"/>
                <a:ea typeface="+mn-ea"/>
                <a:cs typeface="+mn-cs"/>
              </a:rPr>
              <a:t> mates, these genes become extinct. However, if an animal ‘freely’ chooses what to eat and with whom to mate, then natural selection has nothing to work with.</a:t>
            </a: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Beauty means ‘good chances for having successful offspring’. When a woman sees a man and thinks, ‘Wow! He is gorgeous!’ and when a peahen sees a peacock and thinks, ‘Jesus! What a tail!’ they are doing something similar to the automatic vending machine. As light reflected from the male’s body hits their retinas, extremely powerful algorithms honed by millions of years of evolution kick in. Within a few milliseconds the algorithms convert tiny cues in the male’s external appearance into reproduction probabilities, and reach the conclusion: ‘In all likelihood, this is a very healthy and fertile male, with excellent genes. If I mate with him, my offspring are also likely to enjoy good health and excellent genes.’ Of course, this conclusion is not spelled out in words or numbers, but in the fiery itch of sexual attraction. Peahens, and most women, don’t make such calculations with pen and paper. They just feel them. </a:t>
            </a:r>
            <a:endParaRPr lang="en-US" dirty="0">
              <a:effectLst/>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do modern humans love sweets so much? Not because in the early twenty-first century we must gorge on ice cream and chocolate in order to survive. Rather, it is because when our Stone Age ancestors came across sweet fruit or honey, the most sensible thing to do was to eat as much of it as quickly as possible. Why do young men drive recklessly, get involved in violent arguments and hack confidential Internet sites? Because they are following ancient genetic decrees that might be useless and even counterproductive today, but that made good evolutionary sense 70,000 years ago. A young hunter who risked his life chasing a mammoth outshone all his competitors and won the hand of the local beauty; and we are now stuck with his macho genes.11 </a:t>
            </a:r>
            <a:endParaRPr lang="en-US" dirty="0">
              <a:effectLst/>
            </a:endParaRPr>
          </a:p>
          <a:p>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Nobel laureates in economics make only a tiny fraction of their decisions using pen, paper and calculator; 99 per cent of our decisions – including the most important life choices concerning spouses, careers and habitats – are made by the highly refined algorithms we call sensations, emotions and desires.</a:t>
            </a:r>
            <a:endParaRPr lang="en-US" dirty="0">
              <a:effectLst/>
            </a:endParaRPr>
          </a:p>
          <a:p>
            <a:r>
              <a:rPr lang="en-US" sz="1200" b="0" i="0" kern="1200" dirty="0" err="1">
                <a:solidFill>
                  <a:schemeClr val="tx1"/>
                </a:solidFill>
                <a:effectLst/>
                <a:latin typeface="+mn-lt"/>
                <a:ea typeface="+mn-ea"/>
                <a:cs typeface="+mn-cs"/>
              </a:rPr>
              <a:t>Peackok</a:t>
            </a:r>
            <a:r>
              <a:rPr lang="en-US" sz="1200" b="0" i="0" kern="1200" dirty="0">
                <a:solidFill>
                  <a:schemeClr val="tx1"/>
                </a:solidFill>
                <a:effectLst/>
                <a:latin typeface="+mn-lt"/>
                <a:ea typeface="+mn-ea"/>
                <a:cs typeface="+mn-cs"/>
              </a:rPr>
              <a:t> and a man</a:t>
            </a:r>
          </a:p>
          <a:p>
            <a:br>
              <a:rPr lang="en-US" dirty="0"/>
            </a:br>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6</a:t>
            </a:fld>
            <a:endParaRPr lang="en-US"/>
          </a:p>
        </p:txBody>
      </p:sp>
    </p:spTree>
    <p:extLst>
      <p:ext uri="{BB962C8B-B14F-4D97-AF65-F5344CB8AC3E}">
        <p14:creationId xmlns:p14="http://schemas.microsoft.com/office/powerpoint/2010/main" val="1461334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bad news is that pleasant sensations quickly subside and sooner or later turn into unpleasant ones. Even scoring the winning goal in the World Cup Final doesn’t guarantee lifelong bliss. In fact, it might all be downhill from there. Similarly, if last year I received an unexpected promotion at work, I might still be occupying that new position, but the very pleasant sensations I experienced on hearing the news disappeared within hours. If I want to feel those wonderful sensations again, I must get another promotion. And another. And if I don’t get a promotion, I might end up far more bitter and angry than if I had remained a humble pawn.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 countless generations our biochemical system adapted to increasing our chances of survival and reproduction, not our happiness.  The biochemical system rewards actions conducive to survival and reproduction with pleasant sensations. But these are only an ephemeral sales gimmick. We struggle to get food and mates in order to avoid unpleasant sensations of hunger and to enjoy pleasing tastes and blissful orgasms. But nice tastes and blissful orgasms don’t last very long, and if we want to feel them again we have to go out looking for more food and mates.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7</a:t>
            </a:fld>
            <a:endParaRPr lang="en-US"/>
          </a:p>
        </p:txBody>
      </p:sp>
    </p:spTree>
    <p:extLst>
      <p:ext uri="{BB962C8B-B14F-4D97-AF65-F5344CB8AC3E}">
        <p14:creationId xmlns:p14="http://schemas.microsoft.com/office/powerpoint/2010/main" val="961518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For the first time in history, more people die today from eating too much than from eating too little; more people die from old age than from infectious diseases; and more people commit suicide than are killed by soldiers, terrorists and criminals combined.</a:t>
            </a:r>
          </a:p>
          <a:p>
            <a:r>
              <a:rPr lang="en-US" sz="1200" b="1" i="0" kern="1200" dirty="0">
                <a:solidFill>
                  <a:schemeClr val="tx1"/>
                </a:solidFill>
                <a:effectLst/>
                <a:latin typeface="+mn-lt"/>
                <a:ea typeface="+mn-ea"/>
                <a:cs typeface="+mn-cs"/>
              </a:rPr>
              <a:t>In 2014 more than 2.1 billion people were overweight, compared to 850 million who suffered from malnutrition. Half of humankind is expected to be overweight by 2030. In 2010 famine and malnutrition combined killed about 1 million people, whereas obesity killed 3 million.</a:t>
            </a:r>
          </a:p>
          <a:p>
            <a:r>
              <a:rPr lang="en-US" sz="1200" b="0" i="0" kern="1200" dirty="0">
                <a:solidFill>
                  <a:schemeClr val="tx1"/>
                </a:solidFill>
                <a:effectLst/>
                <a:latin typeface="+mn-lt"/>
                <a:ea typeface="+mn-ea"/>
                <a:cs typeface="+mn-cs"/>
              </a:rPr>
              <a:t>Doctors, in contrast, count on more than mere luck. Though science owes a huge debt to serendipity, doctors don’t just throw different chemicals into test tubes, hoping to chance upon some new medicine. With each passing year doctors accumulate more and better knowledge, which they use in order to design more effective medicines and treatments. Consequently, though in 2050 we will undoubtedly face much more resilient germs, medicine in 2050 will likely be able to deal with them more efficiently than today.</a:t>
            </a:r>
          </a:p>
          <a:p>
            <a:r>
              <a:rPr lang="en-US" sz="1200" b="0" i="0" kern="1200" dirty="0">
                <a:solidFill>
                  <a:schemeClr val="tx1"/>
                </a:solidFill>
                <a:effectLst/>
                <a:latin typeface="+mn-lt"/>
                <a:ea typeface="+mn-ea"/>
                <a:cs typeface="+mn-cs"/>
              </a:rPr>
              <a:t>In 2012 about 56 million people died throughout the world; </a:t>
            </a:r>
            <a:r>
              <a:rPr lang="en-US" sz="1200" b="1" i="0" kern="1200" dirty="0">
                <a:solidFill>
                  <a:schemeClr val="tx1"/>
                </a:solidFill>
                <a:effectLst/>
                <a:latin typeface="+mn-lt"/>
                <a:ea typeface="+mn-ea"/>
                <a:cs typeface="+mn-cs"/>
              </a:rPr>
              <a:t>620,000 of them died due to human violence </a:t>
            </a:r>
            <a:r>
              <a:rPr lang="en-US" sz="1200" b="0" i="0" kern="1200" dirty="0">
                <a:solidFill>
                  <a:schemeClr val="tx1"/>
                </a:solidFill>
                <a:effectLst/>
                <a:latin typeface="+mn-lt"/>
                <a:ea typeface="+mn-ea"/>
                <a:cs typeface="+mn-cs"/>
              </a:rPr>
              <a:t>(war killed 120,000 people, and crime killed another 500,000). In contrast</a:t>
            </a:r>
            <a:r>
              <a:rPr lang="en-US" sz="1200" b="1" i="0" kern="1200" dirty="0">
                <a:solidFill>
                  <a:schemeClr val="tx1"/>
                </a:solidFill>
                <a:effectLst/>
                <a:latin typeface="+mn-lt"/>
                <a:ea typeface="+mn-ea"/>
                <a:cs typeface="+mn-cs"/>
              </a:rPr>
              <a:t>, 800,000 committed suicide, and 1.5 million died of diabetes. Sugar is now more dangerous than gunpowder.</a:t>
            </a:r>
          </a:p>
          <a:p>
            <a:r>
              <a:rPr lang="en-US" sz="1200" b="0" i="0" kern="1200" dirty="0">
                <a:solidFill>
                  <a:schemeClr val="tx1"/>
                </a:solidFill>
                <a:effectLst/>
                <a:latin typeface="+mn-lt"/>
                <a:ea typeface="+mn-ea"/>
                <a:cs typeface="+mn-cs"/>
              </a:rPr>
              <a:t>Previously the main sources of wealth were material assets such as gold mines, wheat fields and oil wells. Today the main source of wealth is knowledge. And whereas you can conquer oil fields through war, you cannot acquire knowledge that way.</a:t>
            </a:r>
          </a:p>
          <a:p>
            <a:r>
              <a:rPr lang="en-US" sz="1200" b="0" i="0" kern="1200" dirty="0">
                <a:solidFill>
                  <a:schemeClr val="tx1"/>
                </a:solidFill>
                <a:effectLst/>
                <a:latin typeface="+mn-lt"/>
                <a:ea typeface="+mn-ea"/>
                <a:cs typeface="+mn-cs"/>
              </a:rPr>
              <a:t>Whereas in 2010 </a:t>
            </a:r>
            <a:r>
              <a:rPr lang="en-US" sz="1200" b="1" i="0" kern="1200" dirty="0">
                <a:solidFill>
                  <a:schemeClr val="tx1"/>
                </a:solidFill>
                <a:effectLst/>
                <a:latin typeface="+mn-lt"/>
                <a:ea typeface="+mn-ea"/>
                <a:cs typeface="+mn-cs"/>
              </a:rPr>
              <a:t>obesity and related illnesses killed about 3 million people, terrorists killed a total of 7,697 people across the globe, most of them in developing countries. For the average American or European, Coca-Cola poses a far deadlier threat than al - Qaeda.</a:t>
            </a:r>
          </a:p>
          <a:p>
            <a:endParaRPr lang="en-US" dirty="0"/>
          </a:p>
          <a:p>
            <a:r>
              <a:rPr lang="en-US" sz="1200" dirty="0"/>
              <a:t>For example, increasing numbers of schoolchildren take stimulants such as Ritalin. In 2011, 3.5 million American children were taking medications for ADHD (attention deficit hyperactivity disorder). In the UK the number rose from 92,000 in 1997 to 786,000 in 2012.38 The original aim had been to treat attention disorders, but today completely healthy kids take such medications to improve their performance and live up to the growing expectations of teachers and parents.39 Many object to this development and argue that the problem lies with the education system rather than with the children. If pupils suffer from attention disorders, stress and low grades, perhaps we ought to blame outdated teaching methods, overcrowded classrooms and an unnaturally fast tempo of life. Maybe we should modify the schools rather than the kids? </a:t>
            </a:r>
          </a:p>
          <a:p>
            <a:r>
              <a:rPr lang="en-US" sz="1200" dirty="0"/>
              <a:t>The state hopes to regulate the biochemical pursuit of happiness, separating ‘bad’ manipulations from ‘good’ ones. The principle is clear: biochemical manipulations that strengthen political stability, social order and economic growth are allowed and even encouraged (e.g. those that calm hyperactive kids in school, or drive anxious soldiers forward into battle). Manipulations that threaten stability and growth are </a:t>
            </a:r>
          </a:p>
          <a:p>
            <a:r>
              <a:rPr lang="en-US" sz="1200" dirty="0"/>
              <a:t>banned. But each year new drugs are born in the research labs of universities, pharmaceutical companies and criminal </a:t>
            </a:r>
            <a:r>
              <a:rPr lang="en-US" sz="1200" dirty="0" err="1"/>
              <a:t>organisations</a:t>
            </a:r>
            <a:r>
              <a:rPr lang="en-US" sz="1200" dirty="0"/>
              <a:t>, and the needs of the state and the market also keep changing. As the biochemical pursuit of happiness accelerates, so it will reshape politics, society and economics, and it will become ever harder to bring it under control. </a:t>
            </a:r>
          </a:p>
          <a:p>
            <a:br>
              <a:rPr lang="en-US" dirty="0"/>
            </a:br>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9</a:t>
            </a:fld>
            <a:endParaRPr lang="en-US"/>
          </a:p>
        </p:txBody>
      </p:sp>
    </p:spTree>
    <p:extLst>
      <p:ext uri="{BB962C8B-B14F-4D97-AF65-F5344CB8AC3E}">
        <p14:creationId xmlns:p14="http://schemas.microsoft.com/office/powerpoint/2010/main" val="958921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E0611C-C77D-F744-9D02-13490EF2EE9B}" type="slidenum">
              <a:rPr lang="en-US" smtClean="0"/>
              <a:t>10</a:t>
            </a:fld>
            <a:endParaRPr lang="en-US"/>
          </a:p>
        </p:txBody>
      </p:sp>
    </p:spTree>
    <p:extLst>
      <p:ext uri="{BB962C8B-B14F-4D97-AF65-F5344CB8AC3E}">
        <p14:creationId xmlns:p14="http://schemas.microsoft.com/office/powerpoint/2010/main" val="77800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2254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40312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6383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54872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8870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203363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01561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33447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4858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74484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95F5CF-8F01-6441-A349-DFBFFEAD80EC}" type="datetimeFigureOut">
              <a:rPr lang="en-US">
                <a:solidFill>
                  <a:prstClr val="white">
                    <a:tint val="75000"/>
                  </a:prstClr>
                </a:solidFill>
                <a:latin typeface="Calibri"/>
              </a:rPr>
              <a:pPr/>
              <a:t>1/4/21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42FE0F41-608D-1545-AF9F-FEC48FCA6BD6}" type="slidenum">
              <a:rPr lang="en-US">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72852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95F5CF-8F01-6441-A349-DFBFFEAD80EC}" type="datetimeFigureOut">
              <a:rPr lang="en-US" smtClean="0">
                <a:solidFill>
                  <a:prstClr val="white">
                    <a:tint val="75000"/>
                  </a:prstClr>
                </a:solidFill>
                <a:latin typeface="Calibri"/>
              </a:rPr>
              <a:pPr defTabSz="457200"/>
              <a:t>1/4/21</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2FE0F41-608D-1545-AF9F-FEC48FCA6BD6}" type="slidenum">
              <a:rPr lang="en-US" smtClean="0">
                <a:solidFill>
                  <a:prstClr val="white">
                    <a:tint val="75000"/>
                  </a:prstClr>
                </a:solidFill>
                <a:latin typeface="Calibri"/>
              </a:rPr>
              <a:pPr defTabSz="457200"/>
              <a:t>‹#›</a:t>
            </a:fld>
            <a:endParaRPr lang="en-US">
              <a:solidFill>
                <a:prstClr val="white">
                  <a:tint val="75000"/>
                </a:prstClr>
              </a:solidFill>
              <a:latin typeface="Calibri"/>
            </a:endParaRPr>
          </a:p>
        </p:txBody>
      </p:sp>
    </p:spTree>
    <p:extLst>
      <p:ext uri="{BB962C8B-B14F-4D97-AF65-F5344CB8AC3E}">
        <p14:creationId xmlns:p14="http://schemas.microsoft.com/office/powerpoint/2010/main" val="3592599646"/>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5"/>
          <p:cNvSpPr/>
          <p:nvPr/>
        </p:nvSpPr>
        <p:spPr>
          <a:xfrm>
            <a:off x="5307373" y="-1316682"/>
            <a:ext cx="222097" cy="161315"/>
          </a:xfrm>
          <a:prstGeom prst="rect">
            <a:avLst/>
          </a:prstGeom>
          <a:blipFill>
            <a:blip r:embed="rId5" cstate="print"/>
            <a:stretch>
              <a:fillRect/>
            </a:stretch>
          </a:blipFill>
        </p:spPr>
        <p:txBody>
          <a:bodyPr wrap="square" lIns="0" tIns="0" rIns="0" bIns="0" rtlCol="0"/>
          <a:lstStyle/>
          <a:p>
            <a:endParaRPr/>
          </a:p>
        </p:txBody>
      </p:sp>
      <p:sp>
        <p:nvSpPr>
          <p:cNvPr id="63" name="object 13"/>
          <p:cNvSpPr/>
          <p:nvPr/>
        </p:nvSpPr>
        <p:spPr>
          <a:xfrm>
            <a:off x="5652120" y="699542"/>
            <a:ext cx="2736304" cy="2880320"/>
          </a:xfrm>
          <a:custGeom>
            <a:avLst/>
            <a:gdLst/>
            <a:ahLst/>
            <a:cxnLst/>
            <a:rect l="l" t="t" r="r" b="b"/>
            <a:pathLst>
              <a:path w="3200400" h="3200400">
                <a:moveTo>
                  <a:pt x="1600085" y="0"/>
                </a:moveTo>
                <a:lnTo>
                  <a:pt x="1552054" y="707"/>
                </a:lnTo>
                <a:lnTo>
                  <a:pt x="1504374" y="2815"/>
                </a:lnTo>
                <a:lnTo>
                  <a:pt x="1457065" y="6305"/>
                </a:lnTo>
                <a:lnTo>
                  <a:pt x="1410148" y="11156"/>
                </a:lnTo>
                <a:lnTo>
                  <a:pt x="1363642" y="17349"/>
                </a:lnTo>
                <a:lnTo>
                  <a:pt x="1317566" y="24864"/>
                </a:lnTo>
                <a:lnTo>
                  <a:pt x="1271941" y="33681"/>
                </a:lnTo>
                <a:lnTo>
                  <a:pt x="1226787" y="43781"/>
                </a:lnTo>
                <a:lnTo>
                  <a:pt x="1182122" y="55143"/>
                </a:lnTo>
                <a:lnTo>
                  <a:pt x="1137968" y="67748"/>
                </a:lnTo>
                <a:lnTo>
                  <a:pt x="1094344" y="81576"/>
                </a:lnTo>
                <a:lnTo>
                  <a:pt x="1051269" y="96607"/>
                </a:lnTo>
                <a:lnTo>
                  <a:pt x="1008763" y="112821"/>
                </a:lnTo>
                <a:lnTo>
                  <a:pt x="966847" y="130199"/>
                </a:lnTo>
                <a:lnTo>
                  <a:pt x="925540" y="148720"/>
                </a:lnTo>
                <a:lnTo>
                  <a:pt x="884862" y="168366"/>
                </a:lnTo>
                <a:lnTo>
                  <a:pt x="844832" y="189115"/>
                </a:lnTo>
                <a:lnTo>
                  <a:pt x="805471" y="210949"/>
                </a:lnTo>
                <a:lnTo>
                  <a:pt x="766797" y="233848"/>
                </a:lnTo>
                <a:lnTo>
                  <a:pt x="728832" y="257791"/>
                </a:lnTo>
                <a:lnTo>
                  <a:pt x="691595" y="282759"/>
                </a:lnTo>
                <a:lnTo>
                  <a:pt x="655106" y="308733"/>
                </a:lnTo>
                <a:lnTo>
                  <a:pt x="619384" y="335691"/>
                </a:lnTo>
                <a:lnTo>
                  <a:pt x="584449" y="363615"/>
                </a:lnTo>
                <a:lnTo>
                  <a:pt x="550321" y="392485"/>
                </a:lnTo>
                <a:lnTo>
                  <a:pt x="517020" y="422281"/>
                </a:lnTo>
                <a:lnTo>
                  <a:pt x="484566" y="452983"/>
                </a:lnTo>
                <a:lnTo>
                  <a:pt x="452979" y="484571"/>
                </a:lnTo>
                <a:lnTo>
                  <a:pt x="422277" y="517026"/>
                </a:lnTo>
                <a:lnTo>
                  <a:pt x="392482" y="550327"/>
                </a:lnTo>
                <a:lnTo>
                  <a:pt x="363612" y="584456"/>
                </a:lnTo>
                <a:lnTo>
                  <a:pt x="335688" y="619391"/>
                </a:lnTo>
                <a:lnTo>
                  <a:pt x="308730" y="655114"/>
                </a:lnTo>
                <a:lnTo>
                  <a:pt x="282757" y="691604"/>
                </a:lnTo>
                <a:lnTo>
                  <a:pt x="257789" y="728842"/>
                </a:lnTo>
                <a:lnTo>
                  <a:pt x="233846" y="766808"/>
                </a:lnTo>
                <a:lnTo>
                  <a:pt x="210948" y="805482"/>
                </a:lnTo>
                <a:lnTo>
                  <a:pt x="189114" y="844844"/>
                </a:lnTo>
                <a:lnTo>
                  <a:pt x="168365" y="884875"/>
                </a:lnTo>
                <a:lnTo>
                  <a:pt x="148719" y="925555"/>
                </a:lnTo>
                <a:lnTo>
                  <a:pt x="130198" y="966863"/>
                </a:lnTo>
                <a:lnTo>
                  <a:pt x="112820" y="1008780"/>
                </a:lnTo>
                <a:lnTo>
                  <a:pt x="96606" y="1051287"/>
                </a:lnTo>
                <a:lnTo>
                  <a:pt x="81575" y="1094363"/>
                </a:lnTo>
                <a:lnTo>
                  <a:pt x="67748" y="1137989"/>
                </a:lnTo>
                <a:lnTo>
                  <a:pt x="55143" y="1182145"/>
                </a:lnTo>
                <a:lnTo>
                  <a:pt x="43781" y="1226811"/>
                </a:lnTo>
                <a:lnTo>
                  <a:pt x="33681" y="1271967"/>
                </a:lnTo>
                <a:lnTo>
                  <a:pt x="24864" y="1317593"/>
                </a:lnTo>
                <a:lnTo>
                  <a:pt x="17349" y="1363670"/>
                </a:lnTo>
                <a:lnTo>
                  <a:pt x="11156" y="1410178"/>
                </a:lnTo>
                <a:lnTo>
                  <a:pt x="6305" y="1457098"/>
                </a:lnTo>
                <a:lnTo>
                  <a:pt x="2815" y="1504408"/>
                </a:lnTo>
                <a:lnTo>
                  <a:pt x="707" y="1552090"/>
                </a:lnTo>
                <a:lnTo>
                  <a:pt x="0" y="1600123"/>
                </a:lnTo>
                <a:lnTo>
                  <a:pt x="707" y="1648157"/>
                </a:lnTo>
                <a:lnTo>
                  <a:pt x="2815" y="1695840"/>
                </a:lnTo>
                <a:lnTo>
                  <a:pt x="6305" y="1743151"/>
                </a:lnTo>
                <a:lnTo>
                  <a:pt x="11156" y="1790070"/>
                </a:lnTo>
                <a:lnTo>
                  <a:pt x="17349" y="1836579"/>
                </a:lnTo>
                <a:lnTo>
                  <a:pt x="24864" y="1882656"/>
                </a:lnTo>
                <a:lnTo>
                  <a:pt x="33681" y="1928283"/>
                </a:lnTo>
                <a:lnTo>
                  <a:pt x="43781" y="1973439"/>
                </a:lnTo>
                <a:lnTo>
                  <a:pt x="55143" y="2018105"/>
                </a:lnTo>
                <a:lnTo>
                  <a:pt x="67748" y="2062261"/>
                </a:lnTo>
                <a:lnTo>
                  <a:pt x="81575" y="2105887"/>
                </a:lnTo>
                <a:lnTo>
                  <a:pt x="96606" y="2148963"/>
                </a:lnTo>
                <a:lnTo>
                  <a:pt x="112820" y="2191470"/>
                </a:lnTo>
                <a:lnTo>
                  <a:pt x="130198" y="2233387"/>
                </a:lnTo>
                <a:lnTo>
                  <a:pt x="148719" y="2274695"/>
                </a:lnTo>
                <a:lnTo>
                  <a:pt x="168365" y="2315374"/>
                </a:lnTo>
                <a:lnTo>
                  <a:pt x="189114" y="2355405"/>
                </a:lnTo>
                <a:lnTo>
                  <a:pt x="210948" y="2394767"/>
                </a:lnTo>
                <a:lnTo>
                  <a:pt x="233846" y="2433441"/>
                </a:lnTo>
                <a:lnTo>
                  <a:pt x="257789" y="2471406"/>
                </a:lnTo>
                <a:lnTo>
                  <a:pt x="282757" y="2508644"/>
                </a:lnTo>
                <a:lnTo>
                  <a:pt x="308730" y="2545134"/>
                </a:lnTo>
                <a:lnTo>
                  <a:pt x="335688" y="2580856"/>
                </a:lnTo>
                <a:lnTo>
                  <a:pt x="363612" y="2615791"/>
                </a:lnTo>
                <a:lnTo>
                  <a:pt x="392482" y="2649919"/>
                </a:lnTo>
                <a:lnTo>
                  <a:pt x="422277" y="2683220"/>
                </a:lnTo>
                <a:lnTo>
                  <a:pt x="452979" y="2715674"/>
                </a:lnTo>
                <a:lnTo>
                  <a:pt x="484566" y="2747262"/>
                </a:lnTo>
                <a:lnTo>
                  <a:pt x="517020" y="2777963"/>
                </a:lnTo>
                <a:lnTo>
                  <a:pt x="550321" y="2807758"/>
                </a:lnTo>
                <a:lnTo>
                  <a:pt x="584449" y="2836628"/>
                </a:lnTo>
                <a:lnTo>
                  <a:pt x="619384" y="2864551"/>
                </a:lnTo>
                <a:lnTo>
                  <a:pt x="655106" y="2891509"/>
                </a:lnTo>
                <a:lnTo>
                  <a:pt x="691595" y="2917482"/>
                </a:lnTo>
                <a:lnTo>
                  <a:pt x="728832" y="2942450"/>
                </a:lnTo>
                <a:lnTo>
                  <a:pt x="766797" y="2966392"/>
                </a:lnTo>
                <a:lnTo>
                  <a:pt x="805471" y="2989290"/>
                </a:lnTo>
                <a:lnTo>
                  <a:pt x="844832" y="3011124"/>
                </a:lnTo>
                <a:lnTo>
                  <a:pt x="884862" y="3031873"/>
                </a:lnTo>
                <a:lnTo>
                  <a:pt x="925540" y="3051518"/>
                </a:lnTo>
                <a:lnTo>
                  <a:pt x="966847" y="3070039"/>
                </a:lnTo>
                <a:lnTo>
                  <a:pt x="1008763" y="3087417"/>
                </a:lnTo>
                <a:lnTo>
                  <a:pt x="1051269" y="3103630"/>
                </a:lnTo>
                <a:lnTo>
                  <a:pt x="1094344" y="3118661"/>
                </a:lnTo>
                <a:lnTo>
                  <a:pt x="1137968" y="3132488"/>
                </a:lnTo>
                <a:lnTo>
                  <a:pt x="1182122" y="3145093"/>
                </a:lnTo>
                <a:lnTo>
                  <a:pt x="1226787" y="3156454"/>
                </a:lnTo>
                <a:lnTo>
                  <a:pt x="1271941" y="3166554"/>
                </a:lnTo>
                <a:lnTo>
                  <a:pt x="1317566" y="3175371"/>
                </a:lnTo>
                <a:lnTo>
                  <a:pt x="1363642" y="3182885"/>
                </a:lnTo>
                <a:lnTo>
                  <a:pt x="1410148" y="3189078"/>
                </a:lnTo>
                <a:lnTo>
                  <a:pt x="1457065" y="3193929"/>
                </a:lnTo>
                <a:lnTo>
                  <a:pt x="1504374" y="3197419"/>
                </a:lnTo>
                <a:lnTo>
                  <a:pt x="1552054" y="3199527"/>
                </a:lnTo>
                <a:lnTo>
                  <a:pt x="1600085" y="3200234"/>
                </a:lnTo>
                <a:lnTo>
                  <a:pt x="1648121" y="3199527"/>
                </a:lnTo>
                <a:lnTo>
                  <a:pt x="1695805" y="3197419"/>
                </a:lnTo>
                <a:lnTo>
                  <a:pt x="1743117" y="3193929"/>
                </a:lnTo>
                <a:lnTo>
                  <a:pt x="1790038" y="3189078"/>
                </a:lnTo>
                <a:lnTo>
                  <a:pt x="1836548" y="3182885"/>
                </a:lnTo>
                <a:lnTo>
                  <a:pt x="1882627" y="3175371"/>
                </a:lnTo>
                <a:lnTo>
                  <a:pt x="1928255" y="3166554"/>
                </a:lnTo>
                <a:lnTo>
                  <a:pt x="1973412" y="3156454"/>
                </a:lnTo>
                <a:lnTo>
                  <a:pt x="2018080" y="3145093"/>
                </a:lnTo>
                <a:lnTo>
                  <a:pt x="2062237" y="3132488"/>
                </a:lnTo>
                <a:lnTo>
                  <a:pt x="2105864" y="3118661"/>
                </a:lnTo>
                <a:lnTo>
                  <a:pt x="2148941" y="3103630"/>
                </a:lnTo>
                <a:lnTo>
                  <a:pt x="2191449" y="3087417"/>
                </a:lnTo>
                <a:lnTo>
                  <a:pt x="2233368" y="3070039"/>
                </a:lnTo>
                <a:lnTo>
                  <a:pt x="2274677" y="3051518"/>
                </a:lnTo>
                <a:lnTo>
                  <a:pt x="2315358" y="3031873"/>
                </a:lnTo>
                <a:lnTo>
                  <a:pt x="2355390" y="3011124"/>
                </a:lnTo>
                <a:lnTo>
                  <a:pt x="2394753" y="2989290"/>
                </a:lnTo>
                <a:lnTo>
                  <a:pt x="2433428" y="2966392"/>
                </a:lnTo>
                <a:lnTo>
                  <a:pt x="2471394" y="2942450"/>
                </a:lnTo>
                <a:lnTo>
                  <a:pt x="2508633" y="2917482"/>
                </a:lnTo>
                <a:lnTo>
                  <a:pt x="2545124" y="2891509"/>
                </a:lnTo>
                <a:lnTo>
                  <a:pt x="2580848" y="2864551"/>
                </a:lnTo>
                <a:lnTo>
                  <a:pt x="2615784" y="2836628"/>
                </a:lnTo>
                <a:lnTo>
                  <a:pt x="2649913" y="2807758"/>
                </a:lnTo>
                <a:lnTo>
                  <a:pt x="2683215" y="2777963"/>
                </a:lnTo>
                <a:lnTo>
                  <a:pt x="2715670" y="2747262"/>
                </a:lnTo>
                <a:lnTo>
                  <a:pt x="2747259" y="2715674"/>
                </a:lnTo>
                <a:lnTo>
                  <a:pt x="2777961" y="2683220"/>
                </a:lnTo>
                <a:lnTo>
                  <a:pt x="2807758" y="2649919"/>
                </a:lnTo>
                <a:lnTo>
                  <a:pt x="2836628" y="2615791"/>
                </a:lnTo>
                <a:lnTo>
                  <a:pt x="2864553" y="2580856"/>
                </a:lnTo>
                <a:lnTo>
                  <a:pt x="2891512" y="2545134"/>
                </a:lnTo>
                <a:lnTo>
                  <a:pt x="2917485" y="2508644"/>
                </a:lnTo>
                <a:lnTo>
                  <a:pt x="2942454" y="2471406"/>
                </a:lnTo>
                <a:lnTo>
                  <a:pt x="2966397" y="2433441"/>
                </a:lnTo>
                <a:lnTo>
                  <a:pt x="2989296" y="2394767"/>
                </a:lnTo>
                <a:lnTo>
                  <a:pt x="3011130" y="2355405"/>
                </a:lnTo>
                <a:lnTo>
                  <a:pt x="3031880" y="2315374"/>
                </a:lnTo>
                <a:lnTo>
                  <a:pt x="3051526" y="2274695"/>
                </a:lnTo>
                <a:lnTo>
                  <a:pt x="3070047" y="2233387"/>
                </a:lnTo>
                <a:lnTo>
                  <a:pt x="3087425" y="2191470"/>
                </a:lnTo>
                <a:lnTo>
                  <a:pt x="3103640" y="2148963"/>
                </a:lnTo>
                <a:lnTo>
                  <a:pt x="3118671" y="2105887"/>
                </a:lnTo>
                <a:lnTo>
                  <a:pt x="3132499" y="2062261"/>
                </a:lnTo>
                <a:lnTo>
                  <a:pt x="3145104" y="2018105"/>
                </a:lnTo>
                <a:lnTo>
                  <a:pt x="3156466" y="1973439"/>
                </a:lnTo>
                <a:lnTo>
                  <a:pt x="3166565" y="1928283"/>
                </a:lnTo>
                <a:lnTo>
                  <a:pt x="3175382" y="1882656"/>
                </a:lnTo>
                <a:lnTo>
                  <a:pt x="3182897" y="1836579"/>
                </a:lnTo>
                <a:lnTo>
                  <a:pt x="3189091" y="1790070"/>
                </a:lnTo>
                <a:lnTo>
                  <a:pt x="3193942" y="1743151"/>
                </a:lnTo>
                <a:lnTo>
                  <a:pt x="3197432" y="1695840"/>
                </a:lnTo>
                <a:lnTo>
                  <a:pt x="3199540" y="1648157"/>
                </a:lnTo>
                <a:lnTo>
                  <a:pt x="3200247" y="1600123"/>
                </a:lnTo>
                <a:lnTo>
                  <a:pt x="3199540" y="1552090"/>
                </a:lnTo>
                <a:lnTo>
                  <a:pt x="3197432" y="1504408"/>
                </a:lnTo>
                <a:lnTo>
                  <a:pt x="3193942" y="1457098"/>
                </a:lnTo>
                <a:lnTo>
                  <a:pt x="3189091" y="1410178"/>
                </a:lnTo>
                <a:lnTo>
                  <a:pt x="3182897" y="1363670"/>
                </a:lnTo>
                <a:lnTo>
                  <a:pt x="3175382" y="1317593"/>
                </a:lnTo>
                <a:lnTo>
                  <a:pt x="3166565" y="1271967"/>
                </a:lnTo>
                <a:lnTo>
                  <a:pt x="3156466" y="1226811"/>
                </a:lnTo>
                <a:lnTo>
                  <a:pt x="3145104" y="1182145"/>
                </a:lnTo>
                <a:lnTo>
                  <a:pt x="3132499" y="1137989"/>
                </a:lnTo>
                <a:lnTo>
                  <a:pt x="3118671" y="1094363"/>
                </a:lnTo>
                <a:lnTo>
                  <a:pt x="3103640" y="1051287"/>
                </a:lnTo>
                <a:lnTo>
                  <a:pt x="3087425" y="1008780"/>
                </a:lnTo>
                <a:lnTo>
                  <a:pt x="3070047" y="966863"/>
                </a:lnTo>
                <a:lnTo>
                  <a:pt x="3051526" y="925555"/>
                </a:lnTo>
                <a:lnTo>
                  <a:pt x="3031880" y="884875"/>
                </a:lnTo>
                <a:lnTo>
                  <a:pt x="3011130" y="844844"/>
                </a:lnTo>
                <a:lnTo>
                  <a:pt x="2989296" y="805482"/>
                </a:lnTo>
                <a:lnTo>
                  <a:pt x="2966397" y="766808"/>
                </a:lnTo>
                <a:lnTo>
                  <a:pt x="2942454" y="728842"/>
                </a:lnTo>
                <a:lnTo>
                  <a:pt x="2917485" y="691604"/>
                </a:lnTo>
                <a:lnTo>
                  <a:pt x="2891512" y="655114"/>
                </a:lnTo>
                <a:lnTo>
                  <a:pt x="2864553" y="619391"/>
                </a:lnTo>
                <a:lnTo>
                  <a:pt x="2836628" y="584456"/>
                </a:lnTo>
                <a:lnTo>
                  <a:pt x="2807758" y="550327"/>
                </a:lnTo>
                <a:lnTo>
                  <a:pt x="2777961" y="517026"/>
                </a:lnTo>
                <a:lnTo>
                  <a:pt x="2747259" y="484571"/>
                </a:lnTo>
                <a:lnTo>
                  <a:pt x="2715670" y="452983"/>
                </a:lnTo>
                <a:lnTo>
                  <a:pt x="2683215" y="422281"/>
                </a:lnTo>
                <a:lnTo>
                  <a:pt x="2649913" y="392485"/>
                </a:lnTo>
                <a:lnTo>
                  <a:pt x="2615784" y="363615"/>
                </a:lnTo>
                <a:lnTo>
                  <a:pt x="2580848" y="335691"/>
                </a:lnTo>
                <a:lnTo>
                  <a:pt x="2545124" y="308733"/>
                </a:lnTo>
                <a:lnTo>
                  <a:pt x="2508633" y="282759"/>
                </a:lnTo>
                <a:lnTo>
                  <a:pt x="2471394" y="257791"/>
                </a:lnTo>
                <a:lnTo>
                  <a:pt x="2433428" y="233848"/>
                </a:lnTo>
                <a:lnTo>
                  <a:pt x="2394753" y="210949"/>
                </a:lnTo>
                <a:lnTo>
                  <a:pt x="2355390" y="189115"/>
                </a:lnTo>
                <a:lnTo>
                  <a:pt x="2315358" y="168366"/>
                </a:lnTo>
                <a:lnTo>
                  <a:pt x="2274677" y="148720"/>
                </a:lnTo>
                <a:lnTo>
                  <a:pt x="2233368" y="130199"/>
                </a:lnTo>
                <a:lnTo>
                  <a:pt x="2191449" y="112821"/>
                </a:lnTo>
                <a:lnTo>
                  <a:pt x="2148941" y="96607"/>
                </a:lnTo>
                <a:lnTo>
                  <a:pt x="2105864" y="81576"/>
                </a:lnTo>
                <a:lnTo>
                  <a:pt x="2062237" y="67748"/>
                </a:lnTo>
                <a:lnTo>
                  <a:pt x="2018080" y="55143"/>
                </a:lnTo>
                <a:lnTo>
                  <a:pt x="1973412" y="43781"/>
                </a:lnTo>
                <a:lnTo>
                  <a:pt x="1928255" y="33681"/>
                </a:lnTo>
                <a:lnTo>
                  <a:pt x="1882627" y="24864"/>
                </a:lnTo>
                <a:lnTo>
                  <a:pt x="1836548" y="17349"/>
                </a:lnTo>
                <a:lnTo>
                  <a:pt x="1790038" y="11156"/>
                </a:lnTo>
                <a:lnTo>
                  <a:pt x="1743117" y="6305"/>
                </a:lnTo>
                <a:lnTo>
                  <a:pt x="1695805" y="2815"/>
                </a:lnTo>
                <a:lnTo>
                  <a:pt x="1648121" y="707"/>
                </a:lnTo>
                <a:lnTo>
                  <a:pt x="1600085" y="0"/>
                </a:lnTo>
                <a:close/>
              </a:path>
            </a:pathLst>
          </a:custGeom>
          <a:solidFill>
            <a:schemeClr val="bg1">
              <a:alpha val="70000"/>
            </a:schemeClr>
          </a:solidFill>
        </p:spPr>
        <p:txBody>
          <a:bodyPr wrap="square" lIns="0" tIns="0" rIns="0" bIns="0" rtlCol="0"/>
          <a:lstStyle/>
          <a:p>
            <a:endParaRPr/>
          </a:p>
        </p:txBody>
      </p:sp>
      <p:sp>
        <p:nvSpPr>
          <p:cNvPr id="64" name="object 29"/>
          <p:cNvSpPr txBox="1">
            <a:spLocks/>
          </p:cNvSpPr>
          <p:nvPr/>
        </p:nvSpPr>
        <p:spPr>
          <a:xfrm>
            <a:off x="6079906" y="1177857"/>
            <a:ext cx="1948478" cy="671594"/>
          </a:xfrm>
          <a:prstGeom prst="rect">
            <a:avLst/>
          </a:prstGeom>
        </p:spPr>
        <p:txBody>
          <a:bodyPr vert="horz" wrap="square" lIns="0" tIns="11430" rIns="0" bIns="0" rtlCol="0">
            <a:spAutoFit/>
          </a:bodyPr>
          <a:lstStyle>
            <a:lvl1pPr>
              <a:defRPr sz="3400" b="1" i="0">
                <a:solidFill>
                  <a:schemeClr val="bg1"/>
                </a:solidFill>
                <a:latin typeface="Arial Narrow"/>
                <a:ea typeface="+mj-ea"/>
                <a:cs typeface="Arial Narrow"/>
              </a:defRPr>
            </a:lvl1pPr>
          </a:lstStyle>
          <a:p>
            <a:pPr marL="12700" algn="ctr">
              <a:lnSpc>
                <a:spcPts val="2680"/>
              </a:lnSpc>
              <a:spcBef>
                <a:spcPts val="90"/>
              </a:spcBef>
              <a:tabLst>
                <a:tab pos="1342390" algn="l"/>
              </a:tabLst>
            </a:pPr>
            <a:r>
              <a:rPr lang="en-US" sz="2000" kern="0">
                <a:solidFill>
                  <a:schemeClr val="tx1"/>
                </a:solidFill>
                <a:latin typeface="Helvetica Neue"/>
                <a:cs typeface="Arial"/>
              </a:rPr>
              <a:t>Introduction</a:t>
            </a:r>
            <a:br>
              <a:rPr lang="en-US" sz="300" kern="0" dirty="0">
                <a:solidFill>
                  <a:schemeClr val="tx1"/>
                </a:solidFill>
                <a:latin typeface="+mj-lt"/>
                <a:cs typeface="Arial"/>
              </a:rPr>
            </a:br>
            <a:r>
              <a:rPr lang="en-US" sz="1600" kern="0" dirty="0">
                <a:solidFill>
                  <a:schemeClr val="tx1"/>
                </a:solidFill>
                <a:latin typeface="+mj-lt"/>
                <a:cs typeface="Arial"/>
              </a:rPr>
              <a:t>Alessandro Stasi</a:t>
            </a:r>
            <a:endParaRPr lang="en-US" sz="2000" kern="0" dirty="0">
              <a:solidFill>
                <a:schemeClr val="tx1"/>
              </a:solidFill>
              <a:latin typeface="+mj-lt"/>
            </a:endParaRPr>
          </a:p>
        </p:txBody>
      </p:sp>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2522923"/>
            <a:ext cx="1507477" cy="984931"/>
          </a:xfrm>
          <a:prstGeom prst="rect">
            <a:avLst/>
          </a:prstGeom>
        </p:spPr>
      </p:pic>
      <p:pic>
        <p:nvPicPr>
          <p:cNvPr id="66" name="1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33" y="0"/>
            <a:ext cx="5641487" cy="5143500"/>
          </a:xfrm>
          <a:prstGeom prst="rect">
            <a:avLst/>
          </a:prstGeom>
        </p:spPr>
      </p:pic>
    </p:spTree>
    <p:extLst>
      <p:ext uri="{BB962C8B-B14F-4D97-AF65-F5344CB8AC3E}">
        <p14:creationId xmlns:p14="http://schemas.microsoft.com/office/powerpoint/2010/main" val="257827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00"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remove" display="0">
                  <p:stCondLst>
                    <p:cond delay="indefinite"/>
                  </p:stCondLst>
                </p:cTn>
                <p:tgtEl>
                  <p:spTgt spid="66"/>
                </p:tgtEl>
              </p:cMediaNode>
            </p:video>
            <p:seq concurrent="1" nextAc="seek">
              <p:cTn id="8" restart="whenNotActive" fill="hold" evtFilter="cancelBubble" nodeType="interactiveSeq">
                <p:stCondLst>
                  <p:cond evt="onClick" delay="0">
                    <p:tgtEl>
                      <p:spTgt spid="6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6"/>
                                        </p:tgtEl>
                                      </p:cBhvr>
                                    </p:cmd>
                                  </p:childTnLst>
                                </p:cTn>
                              </p:par>
                            </p:childTnLst>
                          </p:cTn>
                        </p:par>
                      </p:childTnLst>
                    </p:cTn>
                  </p:par>
                </p:childTnLst>
              </p:cTn>
              <p:nextCondLst>
                <p:cond evt="onClick" delay="0">
                  <p:tgtEl>
                    <p:spTgt spid="6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713C-0DC1-3042-AC8C-AA8FEBAA1CB2}"/>
              </a:ext>
            </a:extLst>
          </p:cNvPr>
          <p:cNvSpPr>
            <a:spLocks noGrp="1"/>
          </p:cNvSpPr>
          <p:nvPr>
            <p:ph type="title"/>
          </p:nvPr>
        </p:nvSpPr>
        <p:spPr>
          <a:xfrm>
            <a:off x="457200" y="1419622"/>
            <a:ext cx="8229600" cy="857250"/>
          </a:xfrm>
        </p:spPr>
        <p:txBody>
          <a:bodyPr/>
          <a:lstStyle/>
          <a:p>
            <a:r>
              <a:rPr lang="en-US" dirty="0"/>
              <a:t>Our future</a:t>
            </a:r>
          </a:p>
        </p:txBody>
      </p:sp>
      <p:sp>
        <p:nvSpPr>
          <p:cNvPr id="3" name="Content Placeholder 2">
            <a:extLst>
              <a:ext uri="{FF2B5EF4-FFF2-40B4-BE49-F238E27FC236}">
                <a16:creationId xmlns:a16="http://schemas.microsoft.com/office/drawing/2014/main" id="{BEA6A9A4-A29B-6F4A-988C-AAB6E8145213}"/>
              </a:ext>
            </a:extLst>
          </p:cNvPr>
          <p:cNvSpPr>
            <a:spLocks noGrp="1"/>
          </p:cNvSpPr>
          <p:nvPr>
            <p:ph idx="1"/>
          </p:nvPr>
        </p:nvSpPr>
        <p:spPr>
          <a:xfrm>
            <a:off x="457200" y="1200150"/>
            <a:ext cx="8229600" cy="3819871"/>
          </a:xfrm>
        </p:spPr>
        <p:txBody>
          <a:bodyPr>
            <a:normAutofit/>
          </a:bodyPr>
          <a:lstStyle/>
          <a:p>
            <a:endParaRPr lang="en-US" dirty="0"/>
          </a:p>
        </p:txBody>
      </p:sp>
    </p:spTree>
    <p:extLst>
      <p:ext uri="{BB962C8B-B14F-4D97-AF65-F5344CB8AC3E}">
        <p14:creationId xmlns:p14="http://schemas.microsoft.com/office/powerpoint/2010/main" val="2003455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713C-0DC1-3042-AC8C-AA8FEBAA1CB2}"/>
              </a:ext>
            </a:extLst>
          </p:cNvPr>
          <p:cNvSpPr>
            <a:spLocks noGrp="1"/>
          </p:cNvSpPr>
          <p:nvPr>
            <p:ph type="title"/>
          </p:nvPr>
        </p:nvSpPr>
        <p:spPr/>
        <p:txBody>
          <a:bodyPr/>
          <a:lstStyle/>
          <a:p>
            <a:r>
              <a:rPr lang="en-US" dirty="0"/>
              <a:t>1</a:t>
            </a:r>
            <a:r>
              <a:rPr lang="en-US" baseline="30000" dirty="0"/>
              <a:t>st</a:t>
            </a:r>
            <a:r>
              <a:rPr lang="en-US" dirty="0"/>
              <a:t> scenario</a:t>
            </a:r>
          </a:p>
        </p:txBody>
      </p:sp>
      <p:sp>
        <p:nvSpPr>
          <p:cNvPr id="3" name="Content Placeholder 2">
            <a:extLst>
              <a:ext uri="{FF2B5EF4-FFF2-40B4-BE49-F238E27FC236}">
                <a16:creationId xmlns:a16="http://schemas.microsoft.com/office/drawing/2014/main" id="{BEA6A9A4-A29B-6F4A-988C-AAB6E8145213}"/>
              </a:ext>
            </a:extLst>
          </p:cNvPr>
          <p:cNvSpPr>
            <a:spLocks noGrp="1"/>
          </p:cNvSpPr>
          <p:nvPr>
            <p:ph idx="1"/>
          </p:nvPr>
        </p:nvSpPr>
        <p:spPr>
          <a:xfrm>
            <a:off x="457200" y="1200150"/>
            <a:ext cx="8229600" cy="3819871"/>
          </a:xfrm>
        </p:spPr>
        <p:txBody>
          <a:bodyPr>
            <a:normAutofit/>
          </a:bodyPr>
          <a:lstStyle/>
          <a:p>
            <a:r>
              <a:rPr lang="en-US" dirty="0"/>
              <a:t>Humans will lose their economic and military usefulness, hence the economic and political system will stop attaching much value to them. </a:t>
            </a:r>
          </a:p>
          <a:p>
            <a:endParaRPr lang="en-US" dirty="0"/>
          </a:p>
        </p:txBody>
      </p:sp>
    </p:spTree>
    <p:extLst>
      <p:ext uri="{BB962C8B-B14F-4D97-AF65-F5344CB8AC3E}">
        <p14:creationId xmlns:p14="http://schemas.microsoft.com/office/powerpoint/2010/main" val="66883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DFAF-BC69-9C45-86C3-F06A37B36F4D}"/>
              </a:ext>
            </a:extLst>
          </p:cNvPr>
          <p:cNvSpPr>
            <a:spLocks noGrp="1"/>
          </p:cNvSpPr>
          <p:nvPr>
            <p:ph type="title"/>
          </p:nvPr>
        </p:nvSpPr>
        <p:spPr/>
        <p:txBody>
          <a:bodyPr/>
          <a:lstStyle/>
          <a:p>
            <a:r>
              <a:rPr lang="en-US" dirty="0"/>
              <a:t>2</a:t>
            </a:r>
            <a:r>
              <a:rPr lang="en-US" baseline="30000" dirty="0"/>
              <a:t>nd</a:t>
            </a:r>
            <a:r>
              <a:rPr lang="en-US" dirty="0"/>
              <a:t> scenario</a:t>
            </a:r>
          </a:p>
        </p:txBody>
      </p:sp>
      <p:sp>
        <p:nvSpPr>
          <p:cNvPr id="3" name="Content Placeholder 2">
            <a:extLst>
              <a:ext uri="{FF2B5EF4-FFF2-40B4-BE49-F238E27FC236}">
                <a16:creationId xmlns:a16="http://schemas.microsoft.com/office/drawing/2014/main" id="{3FD7A788-BDAD-F140-A88F-C4A60DB2BB51}"/>
              </a:ext>
            </a:extLst>
          </p:cNvPr>
          <p:cNvSpPr>
            <a:spLocks noGrp="1"/>
          </p:cNvSpPr>
          <p:nvPr>
            <p:ph idx="1"/>
          </p:nvPr>
        </p:nvSpPr>
        <p:spPr/>
        <p:txBody>
          <a:bodyPr>
            <a:normAutofit fontScale="85000" lnSpcReduction="20000"/>
          </a:bodyPr>
          <a:lstStyle/>
          <a:p>
            <a:r>
              <a:rPr lang="en-US" dirty="0"/>
              <a:t>In the future, while the system might still need humans, it will not need individuals. </a:t>
            </a:r>
          </a:p>
          <a:p>
            <a:r>
              <a:rPr lang="en-US" dirty="0"/>
              <a:t>Humans will continue to compose music, to teach physics and to invest money, but the system will understand these humans better than they understand themselves, and will make most of the important decisions for them. </a:t>
            </a:r>
          </a:p>
          <a:p>
            <a:r>
              <a:rPr lang="en-US" dirty="0"/>
              <a:t>The system will thereby deprive individuals of their authority and freedom. </a:t>
            </a:r>
          </a:p>
        </p:txBody>
      </p:sp>
    </p:spTree>
    <p:extLst>
      <p:ext uri="{BB962C8B-B14F-4D97-AF65-F5344CB8AC3E}">
        <p14:creationId xmlns:p14="http://schemas.microsoft.com/office/powerpoint/2010/main" val="8764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546D-1FC1-D94D-A69E-C7E9DD03BC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005F19-CE0F-3942-88B9-678A70CCFEC0}"/>
              </a:ext>
            </a:extLst>
          </p:cNvPr>
          <p:cNvSpPr>
            <a:spLocks noGrp="1"/>
          </p:cNvSpPr>
          <p:nvPr>
            <p:ph idx="1"/>
          </p:nvPr>
        </p:nvSpPr>
        <p:spPr/>
        <p:txBody>
          <a:bodyPr>
            <a:normAutofit fontScale="85000" lnSpcReduction="20000"/>
          </a:bodyPr>
          <a:lstStyle/>
          <a:p>
            <a:r>
              <a:rPr lang="en-US" dirty="0"/>
              <a:t>Algorithms will know me far better than I know myself</a:t>
            </a:r>
          </a:p>
          <a:p>
            <a:r>
              <a:rPr lang="en-US" dirty="0"/>
              <a:t>Authority will shift from individual humans to networked algorithms. </a:t>
            </a:r>
          </a:p>
          <a:p>
            <a:r>
              <a:rPr lang="en-US" dirty="0"/>
              <a:t>People will no longer see themselves as autonomous beings running their lives according to their wishes, and instead become accustomed to seeing themselves as a collection of biochemical mechanisms that is constantly monitored and guided by a network of electronic algorithms. </a:t>
            </a:r>
          </a:p>
        </p:txBody>
      </p:sp>
    </p:spTree>
    <p:extLst>
      <p:ext uri="{BB962C8B-B14F-4D97-AF65-F5344CB8AC3E}">
        <p14:creationId xmlns:p14="http://schemas.microsoft.com/office/powerpoint/2010/main" val="366955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6AE0-4552-4445-B5AF-2903A9C9E490}"/>
              </a:ext>
            </a:extLst>
          </p:cNvPr>
          <p:cNvSpPr>
            <a:spLocks noGrp="1"/>
          </p:cNvSpPr>
          <p:nvPr>
            <p:ph type="title"/>
          </p:nvPr>
        </p:nvSpPr>
        <p:spPr/>
        <p:txBody>
          <a:bodyPr/>
          <a:lstStyle/>
          <a:p>
            <a:r>
              <a:rPr lang="en-US" dirty="0"/>
              <a:t>3</a:t>
            </a:r>
            <a:r>
              <a:rPr lang="en-US" baseline="30000" dirty="0"/>
              <a:t>rd</a:t>
            </a:r>
            <a:r>
              <a:rPr lang="en-US" dirty="0"/>
              <a:t> scenario</a:t>
            </a:r>
          </a:p>
        </p:txBody>
      </p:sp>
      <p:sp>
        <p:nvSpPr>
          <p:cNvPr id="3" name="Content Placeholder 2">
            <a:extLst>
              <a:ext uri="{FF2B5EF4-FFF2-40B4-BE49-F238E27FC236}">
                <a16:creationId xmlns:a16="http://schemas.microsoft.com/office/drawing/2014/main" id="{C535C23D-4960-6C41-AEB6-A11F81A9597F}"/>
              </a:ext>
            </a:extLst>
          </p:cNvPr>
          <p:cNvSpPr>
            <a:spLocks noGrp="1"/>
          </p:cNvSpPr>
          <p:nvPr>
            <p:ph idx="1"/>
          </p:nvPr>
        </p:nvSpPr>
        <p:spPr/>
        <p:txBody>
          <a:bodyPr>
            <a:normAutofit fontScale="62500" lnSpcReduction="20000"/>
          </a:bodyPr>
          <a:lstStyle/>
          <a:p>
            <a:r>
              <a:rPr lang="en-US" dirty="0"/>
              <a:t>Some people will remain both indispensable and undecipherable, but they will constitute a small and privileged elite of upgraded humans. </a:t>
            </a:r>
          </a:p>
          <a:p>
            <a:r>
              <a:rPr lang="en-US" dirty="0"/>
              <a:t>These superhumans will enjoy unheard-of abilities and unprecedented creativity, which will allow them to go on making many of the most important decisions in the world. </a:t>
            </a:r>
          </a:p>
          <a:p>
            <a:r>
              <a:rPr lang="en-US" dirty="0"/>
              <a:t>They will perform crucial services for the system, while the system could not understand and manage them. However, most humans will not be upgraded, and they will consequently become an inferior caste, dominated by both computer algorithms and the new superhumans. </a:t>
            </a:r>
          </a:p>
          <a:p>
            <a:r>
              <a:rPr lang="en-US" dirty="0"/>
              <a:t>Throughout history the rich enjoyed many social and political advantages, but there was never a huge biological gap separating them from the poor. </a:t>
            </a:r>
          </a:p>
          <a:p>
            <a:endParaRPr lang="en-US" dirty="0"/>
          </a:p>
          <a:p>
            <a:endParaRPr lang="en-US" dirty="0"/>
          </a:p>
        </p:txBody>
      </p:sp>
    </p:spTree>
    <p:extLst>
      <p:ext uri="{BB962C8B-B14F-4D97-AF65-F5344CB8AC3E}">
        <p14:creationId xmlns:p14="http://schemas.microsoft.com/office/powerpoint/2010/main" val="968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71600" y="3147814"/>
            <a:ext cx="5266928" cy="857250"/>
          </a:xfrm>
          <a:prstGeom prst="rect">
            <a:avLst/>
          </a:prstGeom>
          <a:ln>
            <a:no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b="1" dirty="0">
                <a:solidFill>
                  <a:srgbClr val="FFFFFF"/>
                </a:solidFill>
                <a:latin typeface="Helvetica" pitchFamily="34" charset="0"/>
                <a:cs typeface="Helvetica" pitchFamily="34" charset="0"/>
              </a:rPr>
              <a:t>THANK YOU</a:t>
            </a:r>
            <a:endParaRPr lang="en-US" sz="4800" dirty="0">
              <a:solidFill>
                <a:srgbClr val="FFFFFF"/>
              </a:solidFill>
              <a:latin typeface="Helvetica" pitchFamily="34" charset="0"/>
              <a:cs typeface="Helvetica" pitchFamily="34" charset="0"/>
            </a:endParaRPr>
          </a:p>
        </p:txBody>
      </p:sp>
      <p:cxnSp>
        <p:nvCxnSpPr>
          <p:cNvPr id="7" name="Straight Connector 6"/>
          <p:cNvCxnSpPr/>
          <p:nvPr/>
        </p:nvCxnSpPr>
        <p:spPr>
          <a:xfrm>
            <a:off x="-36512" y="3003798"/>
            <a:ext cx="3096344" cy="0"/>
          </a:xfrm>
          <a:prstGeom prst="line">
            <a:avLst/>
          </a:prstGeom>
          <a:ln>
            <a:solidFill>
              <a:srgbClr val="FFFFFF"/>
            </a:solidFill>
            <a:headEnd type="oval" w="med" len="med"/>
            <a:tailEnd type="oval" w="med" len="med"/>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2483768" y="4083918"/>
            <a:ext cx="2384648" cy="0"/>
          </a:xfrm>
          <a:prstGeom prst="line">
            <a:avLst/>
          </a:prstGeom>
          <a:ln>
            <a:solidFill>
              <a:srgbClr val="FFFFFF"/>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4860032" y="3229873"/>
            <a:ext cx="0" cy="2006179"/>
          </a:xfrm>
          <a:prstGeom prst="line">
            <a:avLst/>
          </a:prstGeom>
          <a:ln>
            <a:solidFill>
              <a:srgbClr val="FFFFFF"/>
            </a:solidFill>
            <a:headEnd type="oval" w="med" len="med"/>
            <a:tailEnd type="triangle" w="med" len="med"/>
          </a:ln>
        </p:spPr>
        <p:style>
          <a:lnRef idx="2">
            <a:schemeClr val="dk1"/>
          </a:lnRef>
          <a:fillRef idx="0">
            <a:schemeClr val="dk1"/>
          </a:fillRef>
          <a:effectRef idx="1">
            <a:schemeClr val="dk1"/>
          </a:effectRef>
          <a:fontRef idx="minor">
            <a:schemeClr val="tx1"/>
          </a:fontRef>
        </p:style>
      </p:cxnSp>
      <p:sp>
        <p:nvSpPr>
          <p:cNvPr id="14" name="Content Placeholder 2"/>
          <p:cNvSpPr txBox="1">
            <a:spLocks/>
          </p:cNvSpPr>
          <p:nvPr/>
        </p:nvSpPr>
        <p:spPr>
          <a:xfrm>
            <a:off x="4716016" y="4001815"/>
            <a:ext cx="5688632" cy="33944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0000" indent="0">
              <a:lnSpc>
                <a:spcPct val="150000"/>
              </a:lnSpc>
              <a:buNone/>
            </a:pPr>
            <a:r>
              <a:rPr lang="en-US" sz="4000" dirty="0">
                <a:latin typeface="Century Gothic"/>
                <a:cs typeface="Century Gothic"/>
              </a:rPr>
              <a:t>Alessandro Stasi</a:t>
            </a:r>
          </a:p>
          <a:p>
            <a:pPr marL="180000" indent="0">
              <a:buNone/>
            </a:pPr>
            <a:endParaRPr lang="en-US" sz="2800" b="1" dirty="0">
              <a:latin typeface="Century Gothic"/>
              <a:cs typeface="Century Gothic"/>
            </a:endParaRPr>
          </a:p>
        </p:txBody>
      </p:sp>
    </p:spTree>
    <p:extLst>
      <p:ext uri="{BB962C8B-B14F-4D97-AF65-F5344CB8AC3E}">
        <p14:creationId xmlns:p14="http://schemas.microsoft.com/office/powerpoint/2010/main" val="4113985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9712" y="1995686"/>
            <a:ext cx="6336704" cy="1477328"/>
          </a:xfrm>
          <a:prstGeom prst="rect">
            <a:avLst/>
          </a:prstGeom>
          <a:noFill/>
        </p:spPr>
        <p:txBody>
          <a:bodyPr wrap="square" rtlCol="0">
            <a:spAutoFit/>
          </a:bodyPr>
          <a:lstStyle/>
          <a:p>
            <a:r>
              <a:rPr lang="en-US" sz="3600" b="1" dirty="0"/>
              <a:t>alessandro.stasi@hotmail.com</a:t>
            </a:r>
          </a:p>
          <a:p>
            <a:endParaRPr lang="en-US" sz="3600" b="1" dirty="0"/>
          </a:p>
          <a:p>
            <a:endParaRPr lang="en-US" dirty="0"/>
          </a:p>
        </p:txBody>
      </p:sp>
    </p:spTree>
    <p:extLst>
      <p:ext uri="{BB962C8B-B14F-4D97-AF65-F5344CB8AC3E}">
        <p14:creationId xmlns:p14="http://schemas.microsoft.com/office/powerpoint/2010/main" val="336799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7D15-2DC3-1249-BE08-34AFF774A087}"/>
              </a:ext>
            </a:extLst>
          </p:cNvPr>
          <p:cNvSpPr>
            <a:spLocks noGrp="1"/>
          </p:cNvSpPr>
          <p:nvPr>
            <p:ph type="title"/>
          </p:nvPr>
        </p:nvSpPr>
        <p:spPr/>
        <p:txBody>
          <a:bodyPr>
            <a:norm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Plan S</a:t>
            </a:r>
          </a:p>
        </p:txBody>
      </p:sp>
      <p:pic>
        <p:nvPicPr>
          <p:cNvPr id="6" name="Content Placeholder 5">
            <a:extLst>
              <a:ext uri="{FF2B5EF4-FFF2-40B4-BE49-F238E27FC236}">
                <a16:creationId xmlns:a16="http://schemas.microsoft.com/office/drawing/2014/main" id="{0FE40AA0-4A8C-2F4C-823C-075DACF729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16700" y="1915276"/>
            <a:ext cx="2527300" cy="3213100"/>
          </a:xfrm>
        </p:spPr>
      </p:pic>
      <p:sp>
        <p:nvSpPr>
          <p:cNvPr id="4" name="Text Placeholder 3">
            <a:extLst>
              <a:ext uri="{FF2B5EF4-FFF2-40B4-BE49-F238E27FC236}">
                <a16:creationId xmlns:a16="http://schemas.microsoft.com/office/drawing/2014/main" id="{B4B7CC08-DBD6-C149-92F3-8DC94AB4C3C8}"/>
              </a:ext>
            </a:extLst>
          </p:cNvPr>
          <p:cNvSpPr>
            <a:spLocks noGrp="1"/>
          </p:cNvSpPr>
          <p:nvPr>
            <p:ph type="body" sz="half" idx="2"/>
          </p:nvPr>
        </p:nvSpPr>
        <p:spPr>
          <a:xfrm>
            <a:off x="457211" y="1285701"/>
            <a:ext cx="3008313" cy="3518297"/>
          </a:xfrm>
        </p:spPr>
        <p:txBody>
          <a:bodyPr>
            <a:normAutofit/>
          </a:bodyPr>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National research agencies from Europe required scientists who benefit from state-funded research to publish their work in open access journals</a:t>
            </a:r>
          </a:p>
          <a:p>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7">
            <a:extLst>
              <a:ext uri="{FF2B5EF4-FFF2-40B4-BE49-F238E27FC236}">
                <a16:creationId xmlns:a16="http://schemas.microsoft.com/office/drawing/2014/main" id="{36B20D9C-4A00-E54D-B620-4541730FB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374" y="232526"/>
            <a:ext cx="2540000" cy="3365500"/>
          </a:xfrm>
          <a:prstGeom prst="rect">
            <a:avLst/>
          </a:prstGeom>
        </p:spPr>
      </p:pic>
    </p:spTree>
    <p:extLst>
      <p:ext uri="{BB962C8B-B14F-4D97-AF65-F5344CB8AC3E}">
        <p14:creationId xmlns:p14="http://schemas.microsoft.com/office/powerpoint/2010/main" val="235720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7A07-81E4-FF40-84D1-FC51762A215E}"/>
              </a:ext>
            </a:extLst>
          </p:cNvPr>
          <p:cNvSpPr>
            <a:spLocks noGrp="1"/>
          </p:cNvSpPr>
          <p:nvPr>
            <p:ph type="title"/>
          </p:nvPr>
        </p:nvSpPr>
        <p:spPr/>
        <p:txBody>
          <a:bodyPr/>
          <a:lstStyle/>
          <a:p>
            <a:r>
              <a:rPr lang="en-US" dirty="0"/>
              <a:t>Evolution</a:t>
            </a:r>
          </a:p>
        </p:txBody>
      </p:sp>
      <p:sp>
        <p:nvSpPr>
          <p:cNvPr id="6" name="Content Placeholder 5">
            <a:extLst>
              <a:ext uri="{FF2B5EF4-FFF2-40B4-BE49-F238E27FC236}">
                <a16:creationId xmlns:a16="http://schemas.microsoft.com/office/drawing/2014/main" id="{319D22A9-4F3B-CC4D-B9C0-E83F383A41A0}"/>
              </a:ext>
            </a:extLst>
          </p:cNvPr>
          <p:cNvSpPr>
            <a:spLocks noGrp="1"/>
          </p:cNvSpPr>
          <p:nvPr>
            <p:ph idx="1"/>
          </p:nvPr>
        </p:nvSpPr>
        <p:spPr/>
        <p:txBody>
          <a:bodyPr>
            <a:normAutofit fontScale="77500" lnSpcReduction="20000"/>
          </a:bodyPr>
          <a:lstStyle/>
          <a:p>
            <a:r>
              <a:rPr lang="en-US" dirty="0"/>
              <a:t>4.5 billion years Earth formed</a:t>
            </a:r>
          </a:p>
          <a:p>
            <a:r>
              <a:rPr lang="en-US" dirty="0"/>
              <a:t>4.0 billion Earth cooled</a:t>
            </a:r>
          </a:p>
          <a:p>
            <a:r>
              <a:rPr lang="en-US" dirty="0"/>
              <a:t>3.7 billion 1</a:t>
            </a:r>
            <a:r>
              <a:rPr lang="en-US" baseline="30000" dirty="0"/>
              <a:t>st</a:t>
            </a:r>
            <a:r>
              <a:rPr lang="en-US" dirty="0"/>
              <a:t> life prokaryotic cells</a:t>
            </a:r>
          </a:p>
          <a:p>
            <a:r>
              <a:rPr lang="en-US" dirty="0"/>
              <a:t>1.5 billion 1</a:t>
            </a:r>
            <a:r>
              <a:rPr lang="en-US" baseline="30000" dirty="0"/>
              <a:t>st</a:t>
            </a:r>
            <a:r>
              <a:rPr lang="en-US" dirty="0"/>
              <a:t> nucleated cells, what we call eukaryotic cells</a:t>
            </a:r>
          </a:p>
          <a:p>
            <a:r>
              <a:rPr lang="en-US" dirty="0"/>
              <a:t>0.5 billion Multicellular life</a:t>
            </a:r>
          </a:p>
          <a:p>
            <a:r>
              <a:rPr lang="en-US" dirty="0"/>
              <a:t>0.005 billion 1</a:t>
            </a:r>
            <a:r>
              <a:rPr lang="en-US" baseline="30000" dirty="0"/>
              <a:t>st</a:t>
            </a:r>
            <a:r>
              <a:rPr lang="en-US" dirty="0"/>
              <a:t> human creature</a:t>
            </a:r>
          </a:p>
          <a:p>
            <a:r>
              <a:rPr lang="en-US" dirty="0"/>
              <a:t>0,0001 billion Homo sapiens</a:t>
            </a:r>
          </a:p>
          <a:p>
            <a:r>
              <a:rPr lang="en-US" dirty="0"/>
              <a:t>0.0000002 billion Mahidol University funded</a:t>
            </a:r>
          </a:p>
          <a:p>
            <a:endParaRPr lang="en-US" dirty="0"/>
          </a:p>
        </p:txBody>
      </p:sp>
    </p:spTree>
    <p:extLst>
      <p:ext uri="{BB962C8B-B14F-4D97-AF65-F5344CB8AC3E}">
        <p14:creationId xmlns:p14="http://schemas.microsoft.com/office/powerpoint/2010/main" val="29683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A4CE4-824C-0E42-A173-97328110F495}"/>
              </a:ext>
            </a:extLst>
          </p:cNvPr>
          <p:cNvSpPr>
            <a:spLocks noGrp="1"/>
          </p:cNvSpPr>
          <p:nvPr>
            <p:ph type="title"/>
          </p:nvPr>
        </p:nvSpPr>
        <p:spPr/>
        <p:txBody>
          <a:bodyPr>
            <a:normAutofit fontScale="90000"/>
          </a:bodyPr>
          <a:lstStyle/>
          <a:p>
            <a:r>
              <a:rPr lang="en-US" dirty="0"/>
              <a:t>10,000 years ago</a:t>
            </a:r>
            <a:br>
              <a:rPr lang="en-US" dirty="0"/>
            </a:br>
            <a:r>
              <a:rPr lang="en-US" dirty="0"/>
              <a:t>From Hunter to farmers</a:t>
            </a:r>
          </a:p>
        </p:txBody>
      </p:sp>
      <p:sp>
        <p:nvSpPr>
          <p:cNvPr id="3" name="Content Placeholder 2">
            <a:extLst>
              <a:ext uri="{FF2B5EF4-FFF2-40B4-BE49-F238E27FC236}">
                <a16:creationId xmlns:a16="http://schemas.microsoft.com/office/drawing/2014/main" id="{5C84E3D0-93C8-D847-BCD2-012B46267388}"/>
              </a:ext>
            </a:extLst>
          </p:cNvPr>
          <p:cNvSpPr>
            <a:spLocks noGrp="1"/>
          </p:cNvSpPr>
          <p:nvPr>
            <p:ph idx="1"/>
          </p:nvPr>
        </p:nvSpPr>
        <p:spPr/>
        <p:txBody>
          <a:bodyPr>
            <a:normAutofit fontScale="92500" lnSpcReduction="20000"/>
          </a:bodyPr>
          <a:lstStyle/>
          <a:p>
            <a:endParaRPr lang="en-US" dirty="0"/>
          </a:p>
          <a:p>
            <a:r>
              <a:rPr lang="en-US" dirty="0"/>
              <a:t>Agricultural Revolution </a:t>
            </a:r>
          </a:p>
          <a:p>
            <a:endParaRPr lang="en-US" dirty="0"/>
          </a:p>
          <a:p>
            <a:r>
              <a:rPr lang="en-US" dirty="0"/>
              <a:t>10,000 years ago humans began manipulating plants as well as animals’ lives </a:t>
            </a:r>
          </a:p>
          <a:p>
            <a:endParaRPr lang="en-US" dirty="0"/>
          </a:p>
          <a:p>
            <a:r>
              <a:rPr lang="en-US" dirty="0"/>
              <a:t>Theist religions</a:t>
            </a:r>
          </a:p>
        </p:txBody>
      </p:sp>
    </p:spTree>
    <p:extLst>
      <p:ext uri="{BB962C8B-B14F-4D97-AF65-F5344CB8AC3E}">
        <p14:creationId xmlns:p14="http://schemas.microsoft.com/office/powerpoint/2010/main" val="3232393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7743-F131-FA4F-859C-D17174A74DA6}"/>
              </a:ext>
            </a:extLst>
          </p:cNvPr>
          <p:cNvSpPr>
            <a:spLocks noGrp="1"/>
          </p:cNvSpPr>
          <p:nvPr>
            <p:ph type="title"/>
          </p:nvPr>
        </p:nvSpPr>
        <p:spPr/>
        <p:txBody>
          <a:bodyPr/>
          <a:lstStyle/>
          <a:p>
            <a:r>
              <a:rPr lang="en-US" dirty="0"/>
              <a:t>Survival and Reproduction</a:t>
            </a:r>
          </a:p>
        </p:txBody>
      </p:sp>
      <p:sp>
        <p:nvSpPr>
          <p:cNvPr id="3" name="Content Placeholder 2">
            <a:extLst>
              <a:ext uri="{FF2B5EF4-FFF2-40B4-BE49-F238E27FC236}">
                <a16:creationId xmlns:a16="http://schemas.microsoft.com/office/drawing/2014/main" id="{3C075B0C-0BE3-6246-82BA-5248C8BFCDAF}"/>
              </a:ext>
            </a:extLst>
          </p:cNvPr>
          <p:cNvSpPr>
            <a:spLocks noGrp="1"/>
          </p:cNvSpPr>
          <p:nvPr>
            <p:ph idx="1"/>
          </p:nvPr>
        </p:nvSpPr>
        <p:spPr/>
        <p:txBody>
          <a:bodyPr>
            <a:normAutofit fontScale="92500" lnSpcReduction="10000"/>
          </a:bodyPr>
          <a:lstStyle/>
          <a:p>
            <a:r>
              <a:rPr lang="en-US" dirty="0"/>
              <a:t>A need shaped thousands of generations ago continues to be felt subjectively even if it is no longer necessary for survival and reproduction in the present. </a:t>
            </a:r>
          </a:p>
          <a:p>
            <a:endParaRPr lang="en-US" dirty="0"/>
          </a:p>
          <a:p>
            <a:pPr marL="0" indent="0">
              <a:buNone/>
            </a:pPr>
            <a:br>
              <a:rPr lang="en-US" dirty="0"/>
            </a:br>
            <a:endParaRPr lang="en-US" dirty="0"/>
          </a:p>
        </p:txBody>
      </p:sp>
    </p:spTree>
    <p:extLst>
      <p:ext uri="{BB962C8B-B14F-4D97-AF65-F5344CB8AC3E}">
        <p14:creationId xmlns:p14="http://schemas.microsoft.com/office/powerpoint/2010/main" val="3299785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6448-2D6C-0C4F-908C-EFD7D2CE3EE0}"/>
              </a:ext>
            </a:extLst>
          </p:cNvPr>
          <p:cNvSpPr>
            <a:spLocks noGrp="1"/>
          </p:cNvSpPr>
          <p:nvPr>
            <p:ph type="title"/>
          </p:nvPr>
        </p:nvSpPr>
        <p:spPr/>
        <p:txBody>
          <a:bodyPr/>
          <a:lstStyle/>
          <a:p>
            <a:r>
              <a:rPr lang="en-US" dirty="0"/>
              <a:t>Evolution’s fault?</a:t>
            </a:r>
          </a:p>
        </p:txBody>
      </p:sp>
      <p:sp>
        <p:nvSpPr>
          <p:cNvPr id="3" name="Content Placeholder 2">
            <a:extLst>
              <a:ext uri="{FF2B5EF4-FFF2-40B4-BE49-F238E27FC236}">
                <a16:creationId xmlns:a16="http://schemas.microsoft.com/office/drawing/2014/main" id="{A808D551-57D5-EB4D-9133-39979EA18FBA}"/>
              </a:ext>
            </a:extLst>
          </p:cNvPr>
          <p:cNvSpPr>
            <a:spLocks noGrp="1"/>
          </p:cNvSpPr>
          <p:nvPr>
            <p:ph idx="1"/>
          </p:nvPr>
        </p:nvSpPr>
        <p:spPr/>
        <p:txBody>
          <a:bodyPr>
            <a:normAutofit/>
          </a:bodyPr>
          <a:lstStyle/>
          <a:p>
            <a:r>
              <a:rPr lang="en-US" dirty="0"/>
              <a:t>Pleasant sensations quickly subside</a:t>
            </a:r>
          </a:p>
          <a:p>
            <a:endParaRPr lang="en-US" dirty="0"/>
          </a:p>
          <a:p>
            <a:r>
              <a:rPr lang="en-US" dirty="0"/>
              <a:t>For countless generations our biochemical system adapted to increasing our chances of survival and reproduction, not our happiness. </a:t>
            </a:r>
          </a:p>
        </p:txBody>
      </p:sp>
    </p:spTree>
    <p:extLst>
      <p:ext uri="{BB962C8B-B14F-4D97-AF65-F5344CB8AC3E}">
        <p14:creationId xmlns:p14="http://schemas.microsoft.com/office/powerpoint/2010/main" val="245875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ED07-495D-0F4E-95C3-B9D7E5C2719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6FEA1FE-778A-FC42-AB96-D30EE7C9A7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6" y="1"/>
            <a:ext cx="9159506" cy="5143500"/>
          </a:xfrm>
        </p:spPr>
      </p:pic>
    </p:spTree>
    <p:extLst>
      <p:ext uri="{BB962C8B-B14F-4D97-AF65-F5344CB8AC3E}">
        <p14:creationId xmlns:p14="http://schemas.microsoft.com/office/powerpoint/2010/main" val="252056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5283-1E0C-C544-9230-0505B1604A38}"/>
              </a:ext>
            </a:extLst>
          </p:cNvPr>
          <p:cNvSpPr>
            <a:spLocks noGrp="1"/>
          </p:cNvSpPr>
          <p:nvPr>
            <p:ph type="title"/>
          </p:nvPr>
        </p:nvSpPr>
        <p:spPr/>
        <p:txBody>
          <a:bodyPr/>
          <a:lstStyle/>
          <a:p>
            <a:r>
              <a:rPr lang="en-US" dirty="0"/>
              <a:t>Our present</a:t>
            </a:r>
          </a:p>
        </p:txBody>
      </p:sp>
      <p:sp>
        <p:nvSpPr>
          <p:cNvPr id="3" name="Content Placeholder 2">
            <a:extLst>
              <a:ext uri="{FF2B5EF4-FFF2-40B4-BE49-F238E27FC236}">
                <a16:creationId xmlns:a16="http://schemas.microsoft.com/office/drawing/2014/main" id="{A47AA95D-3691-014A-9F07-56B195D15C33}"/>
              </a:ext>
            </a:extLst>
          </p:cNvPr>
          <p:cNvSpPr>
            <a:spLocks noGrp="1"/>
          </p:cNvSpPr>
          <p:nvPr>
            <p:ph idx="1"/>
          </p:nvPr>
        </p:nvSpPr>
        <p:spPr/>
        <p:txBody>
          <a:bodyPr>
            <a:normAutofit/>
          </a:bodyPr>
          <a:lstStyle/>
          <a:p>
            <a:r>
              <a:rPr lang="en-US" dirty="0"/>
              <a:t>Humanity has largely conquered the threat of famine, epidemic, and violence. Though these still exist, they have been </a:t>
            </a:r>
            <a:r>
              <a:rPr lang="en-US" dirty="0" err="1"/>
              <a:t>reuced</a:t>
            </a:r>
            <a:r>
              <a:rPr lang="en-US" dirty="0"/>
              <a:t> significantly and could reasonably be eliminated in the coming decades. </a:t>
            </a:r>
          </a:p>
          <a:p>
            <a:endParaRPr lang="en-US" dirty="0"/>
          </a:p>
        </p:txBody>
      </p:sp>
    </p:spTree>
    <p:extLst>
      <p:ext uri="{BB962C8B-B14F-4D97-AF65-F5344CB8AC3E}">
        <p14:creationId xmlns:p14="http://schemas.microsoft.com/office/powerpoint/2010/main" val="183564029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226.potx</Template>
  <TotalTime>3572</TotalTime>
  <Words>4306</Words>
  <Application>Microsoft Macintosh PowerPoint</Application>
  <PresentationFormat>On-screen Show (16:9)</PresentationFormat>
  <Paragraphs>182</Paragraphs>
  <Slides>15</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Narrow</vt:lpstr>
      <vt:lpstr>Calibri</vt:lpstr>
      <vt:lpstr>Century Gothic</vt:lpstr>
      <vt:lpstr>Helvetica</vt:lpstr>
      <vt:lpstr>Helvetica Neue</vt:lpstr>
      <vt:lpstr>1_Office Theme</vt:lpstr>
      <vt:lpstr>PowerPoint Presentation</vt:lpstr>
      <vt:lpstr>PowerPoint Presentation</vt:lpstr>
      <vt:lpstr>Plan S</vt:lpstr>
      <vt:lpstr>Evolution</vt:lpstr>
      <vt:lpstr>10,000 years ago From Hunter to farmers</vt:lpstr>
      <vt:lpstr>Survival and Reproduction</vt:lpstr>
      <vt:lpstr>Evolution’s fault?</vt:lpstr>
      <vt:lpstr>PowerPoint Presentation</vt:lpstr>
      <vt:lpstr>Our present</vt:lpstr>
      <vt:lpstr>Our future</vt:lpstr>
      <vt:lpstr>1st scenario</vt:lpstr>
      <vt:lpstr>2nd scenario</vt:lpstr>
      <vt:lpstr>PowerPoint Presentation</vt:lpstr>
      <vt:lpstr>3rd scenario</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Eric Vadeboncoeur</dc:creator>
  <cp:lastModifiedBy>Microsoft Office User</cp:lastModifiedBy>
  <cp:revision>184</cp:revision>
  <dcterms:created xsi:type="dcterms:W3CDTF">2015-10-08T02:33:20Z</dcterms:created>
  <dcterms:modified xsi:type="dcterms:W3CDTF">2021-01-04T06:57:02Z</dcterms:modified>
</cp:coreProperties>
</file>