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2" r:id="rId2"/>
    <p:sldId id="364" r:id="rId3"/>
    <p:sldId id="365" r:id="rId4"/>
    <p:sldId id="366" r:id="rId5"/>
    <p:sldId id="368" r:id="rId6"/>
    <p:sldId id="370" r:id="rId7"/>
    <p:sldId id="371" r:id="rId8"/>
    <p:sldId id="372" r:id="rId9"/>
    <p:sldId id="369" r:id="rId10"/>
    <p:sldId id="373" r:id="rId11"/>
    <p:sldId id="374" r:id="rId12"/>
    <p:sldId id="375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29" autoAdjust="0"/>
  </p:normalViewPr>
  <p:slideViewPr>
    <p:cSldViewPr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C2450C-0CF2-4B49-8F03-A51EBD669E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7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09F042-D708-4239-9F8B-0DC8F44C5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MS PGothic" pitchFamily="34" charset="-128"/>
        <a:cs typeface="Calibri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Calibri"/>
        <a:ea typeface="Calibri"/>
        <a:cs typeface="Calibri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C1053-A8C4-8340-A6DE-7371295EE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2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C1053-A8C4-8340-A6DE-7371295EE3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000" indent="-342000">
              <a:spcAft>
                <a:spcPts val="0"/>
              </a:spcAft>
              <a:buFont typeface="Arial"/>
              <a:buChar char="•"/>
              <a:defRPr sz="2600" b="0"/>
            </a:lvl1pPr>
            <a:lvl2pPr marL="741600" indent="-284400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FontTx/>
              <a:buChar char="-"/>
              <a:defRPr sz="2400" b="0"/>
            </a:lvl2pPr>
            <a:lvl3pPr marL="115200" indent="0">
              <a:spcAft>
                <a:spcPts val="0"/>
              </a:spcAft>
              <a:buNone/>
              <a:defRPr sz="2800" b="0"/>
            </a:lvl3pPr>
            <a:lvl4pPr indent="-342000">
              <a:spcAft>
                <a:spcPts val="0"/>
              </a:spcAft>
              <a:defRPr sz="2800" b="0"/>
            </a:lvl4pPr>
            <a:lvl5pPr indent="-342000">
              <a:spcAft>
                <a:spcPts val="0"/>
              </a:spcAft>
              <a:defRPr sz="28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7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24DF1-1BB3-4DC6-A6DA-C28E2623C06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267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3200" b="0"/>
            </a:lvl1pPr>
            <a:lvl2pPr>
              <a:defRPr sz="2400" b="1"/>
            </a:lvl2pPr>
            <a:lvl3pPr>
              <a:defRPr sz="2800" b="0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3200" b="0"/>
            </a:lvl1pPr>
            <a:lvl2pPr>
              <a:defRPr sz="2400" b="0"/>
            </a:lvl2pPr>
            <a:lvl3pPr>
              <a:defRPr sz="28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1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</a:t>
            </a:r>
            <a:r>
              <a:rPr lang="en-US" dirty="0" err="1" smtClean="0"/>
              <a:t>leve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7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8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49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228600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2400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28" name="Picture 9" descr="Screen shot 2013-08-17 at 09.49.16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237288"/>
            <a:ext cx="91471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32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Calibri"/>
          <a:ea typeface="MS PGothic" pitchFamily="34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Calibri" charset="0"/>
          <a:ea typeface="MS PGothic" pitchFamily="34" charset="-128"/>
          <a:cs typeface="Calibri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000" indent="-342000" algn="l" rtl="0" eaLnBrk="1" fontAlgn="base" hangingPunct="1">
        <a:lnSpc>
          <a:spcPct val="80000"/>
        </a:lnSpc>
        <a:spcBef>
          <a:spcPts val="672"/>
        </a:spcBef>
        <a:spcAft>
          <a:spcPts val="0"/>
        </a:spcAft>
        <a:buFont typeface="Arial"/>
        <a:buChar char="•"/>
        <a:defRPr sz="26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2pPr>
      <a:lvl3pPr marL="741600" indent="-284400" algn="l" rtl="0" eaLnBrk="1" fontAlgn="base" hangingPunct="1">
        <a:lnSpc>
          <a:spcPct val="90000"/>
        </a:lnSpc>
        <a:spcBef>
          <a:spcPts val="576"/>
        </a:spcBef>
        <a:spcAft>
          <a:spcPts val="0"/>
        </a:spcAft>
        <a:buFontTx/>
        <a:buChar char="-"/>
        <a:defRPr sz="2400" baseline="0">
          <a:solidFill>
            <a:schemeClr val="tx1"/>
          </a:solidFill>
          <a:latin typeface="Calibri"/>
          <a:ea typeface="Calibri"/>
          <a:cs typeface="Calibri"/>
        </a:defRPr>
      </a:lvl3pPr>
      <a:lvl4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4pPr>
      <a:lvl5pPr marL="0" indent="0" algn="l" rtl="0" eaLnBrk="1" fontAlgn="base" hangingPunct="1">
        <a:spcBef>
          <a:spcPts val="672"/>
        </a:spcBef>
        <a:spcAft>
          <a:spcPts val="0"/>
        </a:spcAft>
        <a:buNone/>
        <a:defRPr sz="2800">
          <a:solidFill>
            <a:schemeClr val="tx1"/>
          </a:solidFill>
          <a:latin typeface="Calibri"/>
          <a:ea typeface="Calibri"/>
          <a:cs typeface="Calibri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  <a:latin typeface="Calibri" pitchFamily="34" charset="0"/>
              </a:rPr>
              <a:t>CHAPTER 7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</a:rPr>
              <a:t>TYPES OF CONTRACTS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Contract of Loan for Use</a:t>
            </a:r>
            <a:endParaRPr lang="th-TH" dirty="0">
              <a:latin typeface="Calibri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ea typeface="Calibri"/>
              </a:rPr>
              <a:t>Definition</a:t>
            </a:r>
            <a:r>
              <a:rPr lang="en-US" dirty="0" smtClean="0">
                <a:ea typeface="Calibri"/>
              </a:rPr>
              <a:t>. Contract where the l</a:t>
            </a:r>
            <a:r>
              <a:rPr lang="en-US" dirty="0" smtClean="0"/>
              <a:t>ender </a:t>
            </a:r>
            <a:r>
              <a:rPr lang="en-US" dirty="0"/>
              <a:t>delivers property to the borrower with the understanding that the borrower will return the same property at a future time without compensation for its </a:t>
            </a:r>
            <a:r>
              <a:rPr lang="en-US" dirty="0" smtClean="0"/>
              <a:t>use</a:t>
            </a:r>
            <a:r>
              <a:rPr lang="en-GB" dirty="0" smtClean="0"/>
              <a:t> </a:t>
            </a:r>
            <a:r>
              <a:rPr lang="en-US" dirty="0" smtClean="0">
                <a:ea typeface="Calibri"/>
              </a:rPr>
              <a:t>(</a:t>
            </a:r>
            <a:r>
              <a:rPr lang="en-US" dirty="0">
                <a:ea typeface="Calibri"/>
              </a:rPr>
              <a:t>Section </a:t>
            </a:r>
            <a:r>
              <a:rPr lang="en-US" dirty="0" smtClean="0">
                <a:ea typeface="Calibri"/>
              </a:rPr>
              <a:t>640, CCC).</a:t>
            </a:r>
            <a:endParaRPr lang="en-US" dirty="0">
              <a:ea typeface="Calibri"/>
            </a:endParaRPr>
          </a:p>
          <a:p>
            <a:pPr eaLnBrk="1" hangingPunct="1">
              <a:defRPr/>
            </a:pPr>
            <a:endParaRPr lang="th-TH" dirty="0">
              <a:ea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426" y="4106724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Lender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981" y="4106724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Borrower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8632" y="4106724"/>
            <a:ext cx="3449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698632" y="4613422"/>
            <a:ext cx="3449068" cy="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8632" y="3624187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Use of Property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8632" y="4627957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Obligation to Return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Contract of Loan for Consumption</a:t>
            </a:r>
            <a:endParaRPr lang="th-TH" dirty="0">
              <a:latin typeface="Calibri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ea typeface="Calibri"/>
              </a:rPr>
              <a:t>Definition</a:t>
            </a:r>
            <a:r>
              <a:rPr lang="en-US" dirty="0" smtClean="0">
                <a:ea typeface="Calibri"/>
              </a:rPr>
              <a:t>. Contract where </a:t>
            </a:r>
            <a:r>
              <a:rPr lang="en-US" dirty="0"/>
              <a:t>the borrower has the right to consume the loaned property and the obligation to return a property of the same kind, quality, and </a:t>
            </a:r>
            <a:r>
              <a:rPr lang="en-US" dirty="0" smtClean="0"/>
              <a:t>quantity</a:t>
            </a:r>
            <a:r>
              <a:rPr lang="en-US" dirty="0"/>
              <a:t> </a:t>
            </a:r>
            <a:r>
              <a:rPr lang="en-US" dirty="0" smtClean="0">
                <a:ea typeface="Calibri"/>
              </a:rPr>
              <a:t>(</a:t>
            </a:r>
            <a:r>
              <a:rPr lang="en-US" dirty="0">
                <a:ea typeface="Calibri"/>
              </a:rPr>
              <a:t>Section </a:t>
            </a:r>
            <a:r>
              <a:rPr lang="en-US" dirty="0" smtClean="0">
                <a:ea typeface="Calibri"/>
              </a:rPr>
              <a:t>650, CCC).</a:t>
            </a:r>
            <a:endParaRPr lang="en-US" dirty="0">
              <a:ea typeface="Calibri"/>
            </a:endParaRPr>
          </a:p>
          <a:p>
            <a:pPr eaLnBrk="1" hangingPunct="1">
              <a:defRPr/>
            </a:pPr>
            <a:endParaRPr lang="th-TH" dirty="0">
              <a:ea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7426" y="3987737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Lender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981" y="3987737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Borrower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98632" y="3987737"/>
            <a:ext cx="3449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698632" y="4494435"/>
            <a:ext cx="3449068" cy="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8632" y="3505200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Transfer of ownership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8632" y="4508970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Obligation to Return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Contract of Loan of money</a:t>
            </a:r>
            <a:endParaRPr lang="th-TH" dirty="0">
              <a:latin typeface="Calibri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84175" y="1524000"/>
            <a:ext cx="8374063" cy="4876800"/>
          </a:xfrm>
        </p:spPr>
        <p:txBody>
          <a:bodyPr/>
          <a:lstStyle/>
          <a:p>
            <a:r>
              <a:rPr lang="en-US" b="1" dirty="0" smtClean="0">
                <a:latin typeface="Calibri" charset="0"/>
              </a:rPr>
              <a:t>Definition</a:t>
            </a:r>
            <a:r>
              <a:rPr lang="en-US" dirty="0" smtClean="0">
                <a:latin typeface="Calibri" charset="0"/>
              </a:rPr>
              <a:t>. </a:t>
            </a:r>
            <a:r>
              <a:rPr lang="en-US" dirty="0" smtClean="0"/>
              <a:t>Contract </a:t>
            </a:r>
            <a:r>
              <a:rPr lang="en-US" dirty="0"/>
              <a:t>by which the lender delivers a sum of money to the borrower and the latter agrees to return the same amount of money or more at the prescribed </a:t>
            </a:r>
            <a:r>
              <a:rPr lang="en-US" dirty="0" smtClean="0"/>
              <a:t>time</a:t>
            </a:r>
            <a:r>
              <a:rPr lang="en-GB" dirty="0" smtClean="0"/>
              <a:t>.</a:t>
            </a:r>
            <a:endParaRPr lang="en-GB" sz="1000" dirty="0" smtClean="0"/>
          </a:p>
          <a:p>
            <a:endParaRPr lang="en-GB" sz="1000" dirty="0">
              <a:latin typeface="Calibri" charset="0"/>
            </a:endParaRPr>
          </a:p>
          <a:p>
            <a:r>
              <a:rPr lang="en-US" b="1" dirty="0" smtClean="0">
                <a:latin typeface="Calibri" charset="0"/>
              </a:rPr>
              <a:t>Form.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loan of money for a sum exceeding 2,000 baht in capital is not enforceable by action unless there is some written evidence of the loan signed by the borrower.</a:t>
            </a:r>
            <a:r>
              <a:rPr lang="en-GB" dirty="0"/>
              <a:t> </a:t>
            </a:r>
            <a:endParaRPr lang="en-GB" sz="1000" dirty="0" smtClean="0"/>
          </a:p>
          <a:p>
            <a:endParaRPr lang="en-GB" sz="1000" dirty="0">
              <a:latin typeface="Calibri" charset="0"/>
            </a:endParaRPr>
          </a:p>
          <a:p>
            <a:r>
              <a:rPr lang="en-GB" b="1" dirty="0" smtClean="0">
                <a:latin typeface="Calibri" charset="0"/>
              </a:rPr>
              <a:t>Interest</a:t>
            </a:r>
            <a:r>
              <a:rPr lang="en-GB" dirty="0" smtClean="0">
                <a:latin typeface="Calibri" charset="0"/>
              </a:rPr>
              <a:t>. </a:t>
            </a:r>
            <a:r>
              <a:rPr lang="en-US" dirty="0"/>
              <a:t>In any loan of money, parties may provide the payment of interest from the borrower to the lender.</a:t>
            </a:r>
            <a:r>
              <a:rPr lang="en-GB" dirty="0"/>
              <a:t> </a:t>
            </a:r>
            <a:endParaRPr lang="en-GB" dirty="0" smtClean="0"/>
          </a:p>
          <a:p>
            <a:pPr marL="742500" lvl="1" indent="-342900"/>
            <a:r>
              <a:rPr lang="en-US" dirty="0" smtClean="0"/>
              <a:t>interest cannot </a:t>
            </a:r>
            <a:r>
              <a:rPr lang="en-US" dirty="0"/>
              <a:t>exceed 15% per </a:t>
            </a:r>
            <a:r>
              <a:rPr lang="en-US" dirty="0" smtClean="0"/>
              <a:t>year</a:t>
            </a:r>
            <a:endParaRPr lang="en-US" dirty="0"/>
          </a:p>
          <a:p>
            <a:pPr marL="742500" lvl="1" indent="-342900"/>
            <a:r>
              <a:rPr lang="en-US" dirty="0"/>
              <a:t>when there is an agreement concerning the payment of interest </a:t>
            </a:r>
            <a:r>
              <a:rPr lang="en-US" dirty="0" smtClean="0"/>
              <a:t>but </a:t>
            </a:r>
            <a:r>
              <a:rPr lang="en-US" dirty="0"/>
              <a:t>there is no mention to the rate amount, it must be applied a legal default interest of 7.5% per </a:t>
            </a:r>
            <a:r>
              <a:rPr lang="en-US" dirty="0" smtClean="0"/>
              <a:t>year</a:t>
            </a:r>
            <a:endParaRPr lang="en-US" dirty="0" smtClean="0">
              <a:latin typeface="Calibri" charset="0"/>
            </a:endParaRPr>
          </a:p>
          <a:p>
            <a:pPr eaLnBrk="1" hangingPunct="1"/>
            <a:endParaRPr lang="th-TH" dirty="0">
              <a:latin typeface="Calibri" charset="0"/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of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8374063" cy="1596389"/>
          </a:xfrm>
        </p:spPr>
        <p:txBody>
          <a:bodyPr/>
          <a:lstStyle/>
          <a:p>
            <a:pPr algn="just"/>
            <a:r>
              <a:rPr lang="en-US" b="1" dirty="0" smtClean="0"/>
              <a:t>Definition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ontract </a:t>
            </a:r>
            <a:r>
              <a:rPr lang="en-US" dirty="0"/>
              <a:t>whereby the seller transfers the ownership of property to the buyer in return for payment of a certain </a:t>
            </a:r>
            <a:r>
              <a:rPr lang="en-US" dirty="0" smtClean="0"/>
              <a:t>price</a:t>
            </a:r>
            <a:r>
              <a:rPr lang="en-US" dirty="0"/>
              <a:t> </a:t>
            </a:r>
            <a:r>
              <a:rPr lang="en-US" dirty="0" smtClean="0"/>
              <a:t>(Section </a:t>
            </a:r>
            <a:r>
              <a:rPr lang="en-US" dirty="0"/>
              <a:t>453, </a:t>
            </a:r>
            <a:r>
              <a:rPr lang="en-US" dirty="0" smtClean="0"/>
              <a:t>CCC).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Ownership </a:t>
            </a:r>
            <a:r>
              <a:rPr lang="en-US" dirty="0"/>
              <a:t>of the goods or other rights is transferred from the seller to the buyer immediately upon the parties’ </a:t>
            </a:r>
            <a:r>
              <a:rPr lang="en-US" dirty="0" smtClean="0"/>
              <a:t>agreement. Delivery </a:t>
            </a:r>
            <a:r>
              <a:rPr lang="en-US" dirty="0"/>
              <a:t>of the good is not </a:t>
            </a:r>
            <a:r>
              <a:rPr lang="en-US" dirty="0" smtClean="0"/>
              <a:t>required.</a:t>
            </a:r>
            <a:endParaRPr lang="en-US" dirty="0"/>
          </a:p>
          <a:p>
            <a:pPr marL="0" indent="0" algn="just">
              <a:buNone/>
            </a:pPr>
            <a:endParaRPr lang="th-TH" sz="28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7426" y="4902137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Seller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981" y="4902137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/>
                <a:cs typeface="Calibri"/>
              </a:rPr>
              <a:t>Buyer</a:t>
            </a:r>
            <a:endParaRPr lang="en-US" sz="2400" b="1" dirty="0">
              <a:latin typeface="Calibri"/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8632" y="4902137"/>
            <a:ext cx="3449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698632" y="5408835"/>
            <a:ext cx="3449068" cy="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8632" y="4419600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Delivery of Property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8632" y="5423370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alibri"/>
                <a:cs typeface="Calibri"/>
              </a:rPr>
              <a:t>Price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3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particular </a:t>
            </a:r>
            <a:r>
              <a:rPr lang="en-US" b="1" dirty="0"/>
              <a:t>form is </a:t>
            </a:r>
            <a:r>
              <a:rPr lang="en-US" b="1" dirty="0" smtClean="0"/>
              <a:t>required</a:t>
            </a:r>
          </a:p>
          <a:p>
            <a:endParaRPr lang="en-US" dirty="0"/>
          </a:p>
          <a:p>
            <a:r>
              <a:rPr lang="en-US" b="1" dirty="0" smtClean="0"/>
              <a:t>Written </a:t>
            </a:r>
            <a:r>
              <a:rPr lang="en-US" b="1" dirty="0"/>
              <a:t>form </a:t>
            </a:r>
            <a:r>
              <a:rPr lang="en-US" b="1" dirty="0" smtClean="0"/>
              <a:t>and registration </a:t>
            </a:r>
            <a:r>
              <a:rPr lang="en-US" dirty="0" smtClean="0"/>
              <a:t>if contract concerns:</a:t>
            </a:r>
          </a:p>
          <a:p>
            <a:pPr lvl="1"/>
            <a:r>
              <a:rPr lang="en-US" dirty="0" err="1" smtClean="0"/>
              <a:t>immovables</a:t>
            </a:r>
            <a:r>
              <a:rPr lang="en-US" dirty="0" smtClean="0"/>
              <a:t> </a:t>
            </a:r>
            <a:r>
              <a:rPr lang="en-US" dirty="0"/>
              <a:t>or rights on </a:t>
            </a:r>
            <a:r>
              <a:rPr lang="en-US" dirty="0" err="1" smtClean="0"/>
              <a:t>immovables</a:t>
            </a:r>
            <a:endParaRPr lang="en-US" dirty="0"/>
          </a:p>
          <a:p>
            <a:pPr lvl="1"/>
            <a:r>
              <a:rPr lang="en-US" dirty="0" smtClean="0"/>
              <a:t>ships </a:t>
            </a:r>
            <a:r>
              <a:rPr lang="en-US" dirty="0"/>
              <a:t>or vessels of six tons and over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steam launches </a:t>
            </a:r>
            <a:r>
              <a:rPr lang="en-US" dirty="0"/>
              <a:t>or motor boats of five tons and over, </a:t>
            </a:r>
          </a:p>
          <a:p>
            <a:pPr lvl="1"/>
            <a:r>
              <a:rPr lang="en-US" dirty="0" smtClean="0"/>
              <a:t>floating </a:t>
            </a:r>
            <a:r>
              <a:rPr lang="en-US" dirty="0"/>
              <a:t>houses and </a:t>
            </a:r>
            <a:r>
              <a:rPr lang="en-US" dirty="0" smtClean="0"/>
              <a:t>beasts </a:t>
            </a:r>
            <a:r>
              <a:rPr lang="en-US" dirty="0"/>
              <a:t>of </a:t>
            </a:r>
            <a:r>
              <a:rPr lang="en-US" dirty="0" smtClean="0"/>
              <a:t>burden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4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of the Parties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E72"/>
                </a:solidFill>
              </a:rPr>
              <a:t>The </a:t>
            </a:r>
            <a:r>
              <a:rPr lang="en-US" b="1" dirty="0">
                <a:solidFill>
                  <a:srgbClr val="003E72"/>
                </a:solidFill>
              </a:rPr>
              <a:t>buyer</a:t>
            </a:r>
            <a:r>
              <a:rPr lang="en-US" dirty="0">
                <a:solidFill>
                  <a:srgbClr val="003E72"/>
                </a:solidFill>
              </a:rPr>
              <a:t> is bound </a:t>
            </a:r>
            <a:r>
              <a:rPr lang="en-US" dirty="0" smtClean="0">
                <a:solidFill>
                  <a:srgbClr val="003E72"/>
                </a:solidFill>
              </a:rPr>
              <a:t>to: </a:t>
            </a:r>
            <a:endParaRPr lang="en-GB" dirty="0">
              <a:solidFill>
                <a:srgbClr val="003E72"/>
              </a:solidFill>
            </a:endParaRP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T</a:t>
            </a:r>
            <a:r>
              <a:rPr lang="en-US" dirty="0" smtClean="0">
                <a:solidFill>
                  <a:srgbClr val="003E72"/>
                </a:solidFill>
              </a:rPr>
              <a:t>ake </a:t>
            </a:r>
            <a:r>
              <a:rPr lang="en-US" dirty="0">
                <a:solidFill>
                  <a:srgbClr val="003E72"/>
                </a:solidFill>
              </a:rPr>
              <a:t>delivery of the property </a:t>
            </a:r>
            <a:r>
              <a:rPr lang="en-US" dirty="0" smtClean="0">
                <a:solidFill>
                  <a:srgbClr val="003E72"/>
                </a:solidFill>
              </a:rPr>
              <a:t>sold</a:t>
            </a: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P</a:t>
            </a:r>
            <a:r>
              <a:rPr lang="en-US" dirty="0" smtClean="0">
                <a:solidFill>
                  <a:srgbClr val="003E72"/>
                </a:solidFill>
              </a:rPr>
              <a:t>ay </a:t>
            </a:r>
            <a:r>
              <a:rPr lang="en-US" dirty="0">
                <a:solidFill>
                  <a:srgbClr val="003E72"/>
                </a:solidFill>
              </a:rPr>
              <a:t>the price</a:t>
            </a:r>
            <a:r>
              <a:rPr lang="en-US" dirty="0" smtClean="0">
                <a:solidFill>
                  <a:srgbClr val="003E72"/>
                </a:solidFill>
              </a:rPr>
              <a:t>.</a:t>
            </a:r>
            <a:endParaRPr lang="en-US" dirty="0"/>
          </a:p>
          <a:p>
            <a:pPr marL="742500" lvl="1" indent="-342900"/>
            <a:endParaRPr lang="en-GB" sz="2600" b="1" dirty="0">
              <a:solidFill>
                <a:srgbClr val="003E72"/>
              </a:solidFill>
            </a:endParaRPr>
          </a:p>
          <a:p>
            <a:r>
              <a:rPr lang="en-US" dirty="0"/>
              <a:t>The </a:t>
            </a:r>
            <a:r>
              <a:rPr lang="en-US" b="1" dirty="0"/>
              <a:t>seller</a:t>
            </a:r>
            <a:r>
              <a:rPr lang="en-US" dirty="0"/>
              <a:t>’s main obligations </a:t>
            </a:r>
            <a:r>
              <a:rPr lang="en-US" dirty="0" smtClean="0"/>
              <a:t>are:</a:t>
            </a:r>
          </a:p>
          <a:p>
            <a:pPr marL="742500" lvl="1" indent="-342900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>
                <a:solidFill>
                  <a:srgbClr val="003E72"/>
                </a:solidFill>
              </a:rPr>
              <a:t>deliver the goods to the </a:t>
            </a:r>
            <a:r>
              <a:rPr lang="en-US" dirty="0" smtClean="0">
                <a:solidFill>
                  <a:srgbClr val="003E72"/>
                </a:solidFill>
              </a:rPr>
              <a:t>buyer</a:t>
            </a:r>
            <a:endParaRPr lang="en-GB" dirty="0" smtClean="0">
              <a:solidFill>
                <a:srgbClr val="003E72"/>
              </a:solidFill>
            </a:endParaRP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T</a:t>
            </a:r>
            <a:r>
              <a:rPr lang="en-US" dirty="0" smtClean="0">
                <a:solidFill>
                  <a:srgbClr val="003E72"/>
                </a:solidFill>
              </a:rPr>
              <a:t>o </a:t>
            </a:r>
            <a:r>
              <a:rPr lang="en-US" dirty="0">
                <a:solidFill>
                  <a:srgbClr val="003E72"/>
                </a:solidFill>
              </a:rPr>
              <a:t>make the buyer acquire </a:t>
            </a:r>
            <a:r>
              <a:rPr lang="en-US" dirty="0" smtClean="0">
                <a:solidFill>
                  <a:srgbClr val="003E72"/>
                </a:solidFill>
              </a:rPr>
              <a:t>ownership</a:t>
            </a:r>
          </a:p>
          <a:p>
            <a:pPr marL="742500" lvl="1" indent="-342900"/>
            <a:r>
              <a:rPr lang="en-US" dirty="0">
                <a:solidFill>
                  <a:srgbClr val="003E72"/>
                </a:solidFill>
              </a:rPr>
              <a:t>T</a:t>
            </a:r>
            <a:r>
              <a:rPr lang="en-US" dirty="0" smtClean="0">
                <a:solidFill>
                  <a:srgbClr val="003E72"/>
                </a:solidFill>
              </a:rPr>
              <a:t>o </a:t>
            </a:r>
            <a:r>
              <a:rPr lang="en-US" dirty="0">
                <a:solidFill>
                  <a:srgbClr val="003E72"/>
                </a:solidFill>
              </a:rPr>
              <a:t>warrant that the goods sold are free from claim by third parties and free of defects</a:t>
            </a:r>
            <a:r>
              <a:rPr lang="en-US" dirty="0"/>
              <a:t>.</a:t>
            </a:r>
          </a:p>
          <a:p>
            <a:pPr marL="399600" lvl="1" indent="0">
              <a:buNone/>
            </a:pPr>
            <a:endParaRPr lang="en-US" dirty="0">
              <a:solidFill>
                <a:srgbClr val="003E72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1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Types of Contract of Sale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</a:t>
            </a:r>
            <a:r>
              <a:rPr lang="en-US" dirty="0"/>
              <a:t>with right of </a:t>
            </a:r>
            <a:r>
              <a:rPr lang="en-US" dirty="0" smtClean="0"/>
              <a:t>redemption</a:t>
            </a:r>
          </a:p>
          <a:p>
            <a:endParaRPr lang="en-US" dirty="0"/>
          </a:p>
          <a:p>
            <a:r>
              <a:rPr lang="en-US" dirty="0" smtClean="0"/>
              <a:t>Sale </a:t>
            </a:r>
            <a:r>
              <a:rPr lang="en-US" dirty="0"/>
              <a:t>by </a:t>
            </a:r>
            <a:r>
              <a:rPr lang="en-US" dirty="0" smtClean="0"/>
              <a:t>sample</a:t>
            </a:r>
          </a:p>
          <a:p>
            <a:endParaRPr lang="en-US" dirty="0"/>
          </a:p>
          <a:p>
            <a:r>
              <a:rPr lang="en-US" dirty="0" smtClean="0"/>
              <a:t>Sale </a:t>
            </a:r>
            <a:r>
              <a:rPr lang="en-US" dirty="0"/>
              <a:t>by </a:t>
            </a:r>
            <a:r>
              <a:rPr lang="en-US" dirty="0" smtClean="0"/>
              <a:t>description</a:t>
            </a:r>
          </a:p>
          <a:p>
            <a:endParaRPr lang="en-US" dirty="0"/>
          </a:p>
          <a:p>
            <a:r>
              <a:rPr lang="en-US" dirty="0" smtClean="0"/>
              <a:t>Sale </a:t>
            </a:r>
            <a:r>
              <a:rPr lang="en-US" dirty="0"/>
              <a:t>on approval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Sale </a:t>
            </a:r>
            <a:r>
              <a:rPr lang="en-US" dirty="0"/>
              <a:t>by </a:t>
            </a:r>
            <a:r>
              <a:rPr lang="en-US" dirty="0" smtClean="0"/>
              <a:t>auction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of Hire of Property</a:t>
            </a:r>
            <a:r>
              <a:rPr lang="en-GB" i="1" dirty="0"/>
              <a:t/>
            </a:r>
            <a:br>
              <a:rPr lang="en-GB" i="1" dirty="0"/>
            </a:b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. Contract </a:t>
            </a:r>
            <a:r>
              <a:rPr lang="en-US" dirty="0"/>
              <a:t>where the lessor agrees to let the lessee (or hirer) to use and enjoy the property for a limited period of time and the lessee agrees to pay the rent in exchange for such </a:t>
            </a:r>
            <a:r>
              <a:rPr lang="en-US" dirty="0" smtClean="0"/>
              <a:t>use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altLang="ja-JP" dirty="0" smtClean="0"/>
              <a:t>Section 537, CCC).</a:t>
            </a:r>
            <a:endParaRPr lang="en-US" altLang="ja-JP" dirty="0"/>
          </a:p>
        </p:txBody>
      </p:sp>
      <p:sp>
        <p:nvSpPr>
          <p:cNvPr id="4" name="TextBox 3"/>
          <p:cNvSpPr txBox="1"/>
          <p:nvPr/>
        </p:nvSpPr>
        <p:spPr>
          <a:xfrm>
            <a:off x="1587426" y="4787268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E72"/>
                </a:solidFill>
                <a:latin typeface="Calibri"/>
                <a:cs typeface="Calibri"/>
              </a:rPr>
              <a:t>Lessor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981" y="4787268"/>
            <a:ext cx="187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E72"/>
                </a:solidFill>
                <a:latin typeface="Calibri"/>
                <a:cs typeface="Calibri"/>
              </a:rPr>
              <a:t>Lessee</a:t>
            </a:r>
            <a:endParaRPr lang="en-US" sz="2400" b="1" dirty="0">
              <a:solidFill>
                <a:srgbClr val="003E72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8632" y="4787268"/>
            <a:ext cx="34490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698632" y="5293966"/>
            <a:ext cx="3449068" cy="27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8632" y="4304731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E72"/>
                </a:solidFill>
                <a:latin typeface="Calibri"/>
                <a:cs typeface="Calibri"/>
              </a:rPr>
              <a:t>Use and Enjoy Property</a:t>
            </a:r>
            <a:endParaRPr lang="en-US" sz="2400" b="1" dirty="0">
              <a:solidFill>
                <a:srgbClr val="003E72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8632" y="5308501"/>
            <a:ext cx="344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E72"/>
                </a:solidFill>
                <a:latin typeface="Calibri"/>
                <a:cs typeface="Calibri"/>
              </a:rPr>
              <a:t>Rent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2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Movable Property: </a:t>
            </a:r>
            <a:r>
              <a:rPr lang="en-US" dirty="0" smtClean="0"/>
              <a:t>No particular </a:t>
            </a:r>
            <a:r>
              <a:rPr lang="en-US" dirty="0"/>
              <a:t>form is </a:t>
            </a:r>
            <a:r>
              <a:rPr lang="en-US" dirty="0" smtClean="0"/>
              <a:t>required</a:t>
            </a:r>
          </a:p>
          <a:p>
            <a:endParaRPr lang="en-US" dirty="0"/>
          </a:p>
          <a:p>
            <a:r>
              <a:rPr lang="en-US" b="1" dirty="0" smtClean="0"/>
              <a:t>Immovable Property: </a:t>
            </a:r>
          </a:p>
          <a:p>
            <a:pPr marL="742500" lvl="1" indent="-342900"/>
            <a:r>
              <a:rPr lang="en-US" dirty="0" smtClean="0"/>
              <a:t>Duration less </a:t>
            </a:r>
            <a:r>
              <a:rPr lang="en-US" dirty="0"/>
              <a:t>than 3 </a:t>
            </a:r>
            <a:r>
              <a:rPr lang="en-US" dirty="0" smtClean="0"/>
              <a:t>years: the contract </a:t>
            </a:r>
            <a:r>
              <a:rPr lang="en-US" dirty="0"/>
              <a:t>must be in writing and signed by the party </a:t>
            </a:r>
            <a:r>
              <a:rPr lang="en-US" dirty="0" smtClean="0"/>
              <a:t>liable </a:t>
            </a:r>
            <a:r>
              <a:rPr lang="en-US" i="1" dirty="0" smtClean="0"/>
              <a:t>otherwise the contract is </a:t>
            </a:r>
            <a:r>
              <a:rPr lang="en-US" i="1" dirty="0"/>
              <a:t>not enforceable</a:t>
            </a:r>
            <a:r>
              <a:rPr lang="en-GB" i="1" dirty="0"/>
              <a:t> </a:t>
            </a:r>
            <a:endParaRPr lang="en-US" i="1" dirty="0" smtClean="0"/>
          </a:p>
          <a:p>
            <a:pPr marL="742500" lvl="1" indent="-342900"/>
            <a:r>
              <a:rPr lang="en-US" dirty="0" smtClean="0"/>
              <a:t>Duration</a:t>
            </a:r>
            <a:r>
              <a:rPr lang="en-US" i="1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than 3 </a:t>
            </a:r>
            <a:r>
              <a:rPr lang="en-US" dirty="0" smtClean="0"/>
              <a:t>years: the contract must </a:t>
            </a:r>
            <a:r>
              <a:rPr lang="en-US" dirty="0"/>
              <a:t>be in </a:t>
            </a:r>
            <a:r>
              <a:rPr lang="en-US" dirty="0" smtClean="0"/>
              <a:t>writing and registered </a:t>
            </a:r>
            <a:r>
              <a:rPr lang="en-US" dirty="0"/>
              <a:t>with the competent </a:t>
            </a:r>
            <a:r>
              <a:rPr lang="en-US" dirty="0" smtClean="0"/>
              <a:t>official </a:t>
            </a:r>
            <a:r>
              <a:rPr lang="en-US" i="1" dirty="0" smtClean="0"/>
              <a:t>otherwise the contract is </a:t>
            </a:r>
            <a:r>
              <a:rPr lang="en-US" i="1" dirty="0"/>
              <a:t>enforceable by legal action for only a term of 3 years.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2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of the Parties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smtClean="0"/>
              <a:t>lessor</a:t>
            </a:r>
            <a:r>
              <a:rPr lang="en-US" dirty="0" smtClean="0"/>
              <a:t> is </a:t>
            </a:r>
            <a:r>
              <a:rPr lang="en-US" dirty="0"/>
              <a:t>bound to: </a:t>
            </a:r>
            <a:endParaRPr lang="en-GB" dirty="0"/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Deliver </a:t>
            </a:r>
            <a:r>
              <a:rPr lang="en-US" dirty="0">
                <a:solidFill>
                  <a:srgbClr val="003E72"/>
                </a:solidFill>
              </a:rPr>
              <a:t>the property hired in a good </a:t>
            </a:r>
            <a:r>
              <a:rPr lang="en-US" dirty="0" smtClean="0">
                <a:solidFill>
                  <a:srgbClr val="003E72"/>
                </a:solidFill>
              </a:rPr>
              <a:t>state</a:t>
            </a: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Pay for the necessary </a:t>
            </a:r>
            <a:r>
              <a:rPr lang="en-US" dirty="0">
                <a:solidFill>
                  <a:srgbClr val="003E72"/>
                </a:solidFill>
              </a:rPr>
              <a:t>and reasonable expenses </a:t>
            </a:r>
            <a:endParaRPr lang="en-US" dirty="0" smtClean="0">
              <a:solidFill>
                <a:srgbClr val="003E72"/>
              </a:solidFill>
            </a:endParaRP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Pay for repairs which may become necessary</a:t>
            </a:r>
            <a:endParaRPr lang="en-US" sz="1200" dirty="0" smtClean="0">
              <a:solidFill>
                <a:srgbClr val="003E72"/>
              </a:solidFill>
            </a:endParaRPr>
          </a:p>
          <a:p>
            <a:pPr marL="399600" lvl="1" indent="0">
              <a:buNone/>
            </a:pPr>
            <a:endParaRPr lang="en-US" sz="1200" dirty="0" smtClean="0">
              <a:solidFill>
                <a:srgbClr val="003E72"/>
              </a:solidFill>
            </a:endParaRPr>
          </a:p>
          <a:p>
            <a:r>
              <a:rPr lang="en-US" dirty="0" smtClean="0"/>
              <a:t>The </a:t>
            </a:r>
            <a:r>
              <a:rPr lang="en-US" b="1" dirty="0" smtClean="0"/>
              <a:t>lessee</a:t>
            </a:r>
            <a:r>
              <a:rPr lang="en-US" dirty="0" smtClean="0"/>
              <a:t>’s </a:t>
            </a:r>
            <a:r>
              <a:rPr lang="en-US" dirty="0"/>
              <a:t>main obligations are:</a:t>
            </a: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to pay for </a:t>
            </a:r>
            <a:r>
              <a:rPr lang="en-US" dirty="0">
                <a:solidFill>
                  <a:srgbClr val="003E72"/>
                </a:solidFill>
              </a:rPr>
              <a:t>the rent </a:t>
            </a:r>
            <a:endParaRPr lang="en-US" dirty="0" smtClean="0">
              <a:solidFill>
                <a:srgbClr val="003E72"/>
              </a:solidFill>
            </a:endParaRP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to </a:t>
            </a:r>
            <a:r>
              <a:rPr lang="en-US" dirty="0">
                <a:solidFill>
                  <a:srgbClr val="003E72"/>
                </a:solidFill>
              </a:rPr>
              <a:t>use the property for the ordinary</a:t>
            </a:r>
            <a:r>
              <a:rPr lang="en-GB" dirty="0">
                <a:solidFill>
                  <a:srgbClr val="003E72"/>
                </a:solidFill>
              </a:rPr>
              <a:t> </a:t>
            </a:r>
            <a:r>
              <a:rPr lang="en-US" dirty="0">
                <a:solidFill>
                  <a:srgbClr val="003E72"/>
                </a:solidFill>
              </a:rPr>
              <a:t>and usual purpose, or for the purpose provided in the </a:t>
            </a:r>
            <a:r>
              <a:rPr lang="en-US" dirty="0" smtClean="0">
                <a:solidFill>
                  <a:srgbClr val="003E72"/>
                </a:solidFill>
              </a:rPr>
              <a:t>contract.</a:t>
            </a:r>
            <a:endParaRPr lang="en-GB" dirty="0" smtClean="0">
              <a:solidFill>
                <a:srgbClr val="003E72"/>
              </a:solidFill>
            </a:endParaRPr>
          </a:p>
          <a:p>
            <a:pPr marL="742500" lvl="1" indent="-342900"/>
            <a:r>
              <a:rPr lang="en-US" dirty="0" smtClean="0">
                <a:solidFill>
                  <a:srgbClr val="003E72"/>
                </a:solidFill>
              </a:rPr>
              <a:t>to </a:t>
            </a:r>
            <a:r>
              <a:rPr lang="en-US" dirty="0">
                <a:solidFill>
                  <a:srgbClr val="003E72"/>
                </a:solidFill>
              </a:rPr>
              <a:t>take care of the property hired as a person of ordinary</a:t>
            </a:r>
            <a:r>
              <a:rPr lang="en-GB" dirty="0">
                <a:solidFill>
                  <a:srgbClr val="003E72"/>
                </a:solidFill>
              </a:rPr>
              <a:t> </a:t>
            </a:r>
            <a:r>
              <a:rPr lang="en-US" dirty="0" smtClean="0">
                <a:solidFill>
                  <a:srgbClr val="003E72"/>
                </a:solidFill>
              </a:rPr>
              <a:t>prudence</a:t>
            </a:r>
          </a:p>
          <a:p>
            <a:pPr marL="742500" lvl="1" indent="-342900"/>
            <a:r>
              <a:rPr lang="en-US" sz="2400" dirty="0" smtClean="0">
                <a:solidFill>
                  <a:srgbClr val="003E72"/>
                </a:solidFill>
              </a:rPr>
              <a:t>ordinary </a:t>
            </a:r>
            <a:r>
              <a:rPr lang="en-US" sz="2400" dirty="0">
                <a:solidFill>
                  <a:srgbClr val="003E72"/>
                </a:solidFill>
              </a:rPr>
              <a:t>maintenance and pett</a:t>
            </a:r>
            <a:r>
              <a:rPr lang="en-US" dirty="0"/>
              <a:t>y repairs.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003E7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of the Contract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contract of hire of property can be terminated for the following reasons: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Expiration </a:t>
            </a:r>
            <a:r>
              <a:rPr lang="en-US" dirty="0"/>
              <a:t>of the Term</a:t>
            </a:r>
            <a:endParaRPr lang="en-GB" dirty="0"/>
          </a:p>
          <a:p>
            <a:endParaRPr lang="en-US" dirty="0" smtClean="0"/>
          </a:p>
          <a:p>
            <a:r>
              <a:rPr lang="en-US" dirty="0" smtClean="0"/>
              <a:t>Death of </a:t>
            </a:r>
            <a:r>
              <a:rPr lang="en-US" dirty="0"/>
              <a:t>the lessee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Loss of </a:t>
            </a:r>
            <a:r>
              <a:rPr lang="en-US" dirty="0" smtClean="0"/>
              <a:t>Property</a:t>
            </a:r>
          </a:p>
          <a:p>
            <a:endParaRPr lang="en-US" dirty="0"/>
          </a:p>
          <a:p>
            <a:r>
              <a:rPr lang="en-US" dirty="0"/>
              <a:t>Transfer of </a:t>
            </a:r>
            <a:r>
              <a:rPr lang="en-US" dirty="0" smtClean="0"/>
              <a:t>Ownership (0nly for movable property)</a:t>
            </a:r>
          </a:p>
          <a:p>
            <a:endParaRPr lang="en-US" b="1" i="1" dirty="0"/>
          </a:p>
          <a:p>
            <a:endParaRPr lang="en-GB" b="1" i="1" dirty="0"/>
          </a:p>
          <a:p>
            <a:endParaRPr lang="en-GB" b="1" i="1" dirty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fld id="{371251B7-68C7-6642-B148-612428CB3CD3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6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">
  <a:themeElements>
    <a:clrScheme name="Custom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720</Words>
  <Application>Microsoft Macintosh PowerPoint</Application>
  <PresentationFormat>On-screen Show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Student</vt:lpstr>
      <vt:lpstr>CHAPTER 7  TYPES OF CONTRACTS </vt:lpstr>
      <vt:lpstr>Contract of Sale</vt:lpstr>
      <vt:lpstr>Form </vt:lpstr>
      <vt:lpstr>Rights and Obligations of the Parties</vt:lpstr>
      <vt:lpstr>Specific Types of Contract of Sale </vt:lpstr>
      <vt:lpstr>Contract of Hire of Property </vt:lpstr>
      <vt:lpstr>Form </vt:lpstr>
      <vt:lpstr>Rights and Obligations of the Parties  </vt:lpstr>
      <vt:lpstr>Termination of the Contract </vt:lpstr>
      <vt:lpstr>Contract of Loan for Use</vt:lpstr>
      <vt:lpstr>Contract of Loan for Consumption</vt:lpstr>
      <vt:lpstr>Contract of Loan of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LAW</dc:title>
  <dc:creator>user</dc:creator>
  <cp:lastModifiedBy>Alessandro Stasi</cp:lastModifiedBy>
  <cp:revision>94</cp:revision>
  <cp:lastPrinted>2013-09-19T04:16:06Z</cp:lastPrinted>
  <dcterms:created xsi:type="dcterms:W3CDTF">2015-03-09T06:03:55Z</dcterms:created>
  <dcterms:modified xsi:type="dcterms:W3CDTF">2015-03-21T08:07:35Z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