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62" r:id="rId2"/>
    <p:sldId id="364" r:id="rId3"/>
    <p:sldId id="365" r:id="rId4"/>
    <p:sldId id="366" r:id="rId5"/>
    <p:sldId id="368" r:id="rId6"/>
    <p:sldId id="370" r:id="rId7"/>
    <p:sldId id="371" r:id="rId8"/>
    <p:sldId id="372" r:id="rId9"/>
    <p:sldId id="369" r:id="rId10"/>
    <p:sldId id="373" r:id="rId11"/>
    <p:sldId id="374" r:id="rId12"/>
    <p:sldId id="375" r:id="rId13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outline" clrMode="bw"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72"/>
    <a:srgbClr val="6AADE4"/>
    <a:srgbClr val="003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4" autoAdjust="0"/>
    <p:restoredTop sz="94629" autoAdjust="0"/>
  </p:normalViewPr>
  <p:slideViewPr>
    <p:cSldViewPr>
      <p:cViewPr varScale="1">
        <p:scale>
          <a:sx n="92" d="100"/>
          <a:sy n="92" d="100"/>
        </p:scale>
        <p:origin x="-148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74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4C2450C-0CF2-4B49-8F03-A51EBD669E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475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43000" y="4343400"/>
            <a:ext cx="45561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309F042-D708-4239-9F8B-0DC8F44C56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36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Calibri"/>
        <a:ea typeface="MS PGothic" pitchFamily="34" charset="-128"/>
        <a:cs typeface="Calibri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Calibri"/>
        <a:ea typeface="Calibri"/>
        <a:cs typeface="Calibri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Calibri"/>
        <a:ea typeface="Calibri"/>
        <a:cs typeface="Calibri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Calibri"/>
        <a:ea typeface="Calibri"/>
        <a:cs typeface="Calibri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Calibri"/>
        <a:ea typeface="Calibri"/>
        <a:cs typeface="Calibri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C1053-A8C4-8340-A6DE-7371295EE3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42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C1053-A8C4-8340-A6DE-7371295EE34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42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000" indent="-342000">
              <a:spcAft>
                <a:spcPts val="0"/>
              </a:spcAft>
              <a:buFont typeface="Arial"/>
              <a:buChar char="•"/>
              <a:defRPr sz="2600" b="0"/>
            </a:lvl1pPr>
            <a:lvl2pPr marL="741600" indent="-284400">
              <a:lnSpc>
                <a:spcPct val="90000"/>
              </a:lnSpc>
              <a:spcBef>
                <a:spcPts val="576"/>
              </a:spcBef>
              <a:spcAft>
                <a:spcPts val="0"/>
              </a:spcAft>
              <a:buFontTx/>
              <a:buChar char="-"/>
              <a:defRPr sz="2400" b="0"/>
            </a:lvl2pPr>
            <a:lvl3pPr marL="115200" indent="0">
              <a:spcAft>
                <a:spcPts val="0"/>
              </a:spcAft>
              <a:buNone/>
              <a:defRPr sz="2800" b="0"/>
            </a:lvl3pPr>
            <a:lvl4pPr indent="-342000">
              <a:spcAft>
                <a:spcPts val="0"/>
              </a:spcAft>
              <a:defRPr sz="2800" b="0"/>
            </a:lvl4pPr>
            <a:lvl5pPr indent="-342000">
              <a:spcAft>
                <a:spcPts val="0"/>
              </a:spcAft>
              <a:defRPr sz="2800"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1"/>
            <a:r>
              <a:rPr lang="en-US" dirty="0" smtClean="0"/>
              <a:t>Third level</a:t>
            </a:r>
          </a:p>
          <a:p>
            <a:pPr lvl="1"/>
            <a:r>
              <a:rPr lang="en-US" dirty="0" smtClean="0"/>
              <a:t>Fourth level</a:t>
            </a:r>
          </a:p>
          <a:p>
            <a:pPr lvl="1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0802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5913" y="398463"/>
            <a:ext cx="2093912" cy="53768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175" y="398463"/>
            <a:ext cx="6129338" cy="5376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278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024DF1-1BB3-4DC6-A6DA-C28E2623C06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447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2676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175" y="1708150"/>
            <a:ext cx="4110038" cy="4067175"/>
          </a:xfrm>
        </p:spPr>
        <p:txBody>
          <a:bodyPr/>
          <a:lstStyle>
            <a:lvl1pPr>
              <a:defRPr sz="3200" b="0"/>
            </a:lvl1pPr>
            <a:lvl2pPr>
              <a:defRPr sz="2400" b="1"/>
            </a:lvl2pPr>
            <a:lvl3pPr>
              <a:defRPr sz="2800" b="0"/>
            </a:lvl3pPr>
            <a:lvl4pPr>
              <a:defRPr sz="1800" b="1"/>
            </a:lvl4pPr>
            <a:lvl5pPr>
              <a:defRPr sz="1800" b="1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r>
              <a:rPr lang="en-US" dirty="0" smtClean="0"/>
              <a:t>Fourth level</a:t>
            </a:r>
          </a:p>
          <a:p>
            <a:pPr lvl="2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08150"/>
            <a:ext cx="4111625" cy="4067175"/>
          </a:xfrm>
        </p:spPr>
        <p:txBody>
          <a:bodyPr/>
          <a:lstStyle>
            <a:lvl1pPr>
              <a:defRPr sz="3200" b="0"/>
            </a:lvl1pPr>
            <a:lvl2pPr>
              <a:defRPr sz="2400" b="0"/>
            </a:lvl2pPr>
            <a:lvl3pPr>
              <a:defRPr sz="28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r>
              <a:rPr lang="en-US" dirty="0" smtClean="0"/>
              <a:t>Fourth level</a:t>
            </a:r>
          </a:p>
          <a:p>
            <a:pPr lvl="2"/>
            <a:r>
              <a:rPr lang="en-US" dirty="0" smtClean="0"/>
              <a:t>Fifth </a:t>
            </a:r>
            <a:r>
              <a:rPr lang="en-US" dirty="0" err="1" smtClean="0"/>
              <a:t>leve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3197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800"/>
            </a:lvl1pPr>
            <a:lvl2pPr>
              <a:defRPr sz="2000"/>
            </a:lvl2pPr>
            <a:lvl3pPr>
              <a:defRPr sz="2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r>
              <a:rPr lang="en-US" dirty="0" smtClean="0"/>
              <a:t>Fourth level</a:t>
            </a:r>
          </a:p>
          <a:p>
            <a:pPr lvl="2"/>
            <a:r>
              <a:rPr lang="en-US" dirty="0" smtClean="0"/>
              <a:t>Fifth </a:t>
            </a:r>
            <a:r>
              <a:rPr lang="en-US" dirty="0" err="1" smtClean="0"/>
              <a:t>leve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800"/>
            </a:lvl1pPr>
            <a:lvl2pPr>
              <a:defRPr sz="2000"/>
            </a:lvl2pPr>
            <a:lvl3pPr>
              <a:defRPr sz="2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r>
              <a:rPr lang="en-US" dirty="0" smtClean="0"/>
              <a:t>Fourth level</a:t>
            </a:r>
          </a:p>
          <a:p>
            <a:pPr lvl="2"/>
            <a:r>
              <a:rPr lang="en-US" dirty="0" smtClean="0"/>
              <a:t>Fifth </a:t>
            </a:r>
            <a:r>
              <a:rPr lang="en-US" dirty="0" err="1" smtClean="0"/>
              <a:t>leve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8878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414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7857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4498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65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65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175" y="228600"/>
            <a:ext cx="8375650" cy="4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175" y="1524000"/>
            <a:ext cx="8374063" cy="40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r>
              <a:rPr lang="en-US" dirty="0" smtClean="0"/>
              <a:t>Fourth level</a:t>
            </a:r>
          </a:p>
          <a:p>
            <a:pPr lvl="2"/>
            <a:r>
              <a:rPr lang="en-US" dirty="0" smtClean="0"/>
              <a:t>Fifth level</a:t>
            </a:r>
            <a:endParaRPr lang="en-GB" dirty="0" smtClean="0"/>
          </a:p>
        </p:txBody>
      </p:sp>
      <p:pic>
        <p:nvPicPr>
          <p:cNvPr id="1028" name="Picture 9" descr="Screen shot 2013-08-17 at 09.49.16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6237288"/>
            <a:ext cx="9147175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69" r:id="rId5"/>
    <p:sldLayoutId id="2147484270" r:id="rId6"/>
    <p:sldLayoutId id="2147484271" r:id="rId7"/>
    <p:sldLayoutId id="2147484272" r:id="rId8"/>
    <p:sldLayoutId id="2147484273" r:id="rId9"/>
    <p:sldLayoutId id="2147484274" r:id="rId10"/>
    <p:sldLayoutId id="2147484325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0">
          <a:solidFill>
            <a:srgbClr val="FFFFFF"/>
          </a:solidFill>
          <a:latin typeface="Calibri"/>
          <a:ea typeface="MS PGothic" pitchFamily="34" charset="-128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Calibri" charset="0"/>
          <a:ea typeface="MS PGothic" pitchFamily="34" charset="-128"/>
          <a:cs typeface="Calibri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Calibri" charset="0"/>
          <a:ea typeface="MS PGothic" pitchFamily="34" charset="-128"/>
          <a:cs typeface="Calibri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Calibri" charset="0"/>
          <a:ea typeface="MS PGothic" pitchFamily="34" charset="-128"/>
          <a:cs typeface="Calibri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Calibri" charset="0"/>
          <a:ea typeface="MS PGothic" pitchFamily="34" charset="-128"/>
          <a:cs typeface="Calibri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342000" indent="-342000" algn="l" rtl="0" eaLnBrk="1" fontAlgn="base" hangingPunct="1">
        <a:lnSpc>
          <a:spcPct val="80000"/>
        </a:lnSpc>
        <a:spcBef>
          <a:spcPts val="672"/>
        </a:spcBef>
        <a:spcAft>
          <a:spcPts val="0"/>
        </a:spcAft>
        <a:buFont typeface="Arial"/>
        <a:buChar char="•"/>
        <a:defRPr sz="2600">
          <a:solidFill>
            <a:schemeClr val="tx1"/>
          </a:solidFill>
          <a:latin typeface="Calibri"/>
          <a:ea typeface="MS PGothic" pitchFamily="34" charset="-128"/>
          <a:cs typeface="Calibri"/>
        </a:defRPr>
      </a:lvl1pPr>
      <a:lvl2pPr marL="0" indent="0" algn="l" rtl="0" eaLnBrk="1" fontAlgn="base" hangingPunct="1">
        <a:spcBef>
          <a:spcPts val="672"/>
        </a:spcBef>
        <a:spcAft>
          <a:spcPts val="0"/>
        </a:spcAft>
        <a:buNone/>
        <a:defRPr sz="2800">
          <a:solidFill>
            <a:schemeClr val="tx1"/>
          </a:solidFill>
          <a:latin typeface="Calibri"/>
          <a:ea typeface="Calibri"/>
          <a:cs typeface="Calibri"/>
        </a:defRPr>
      </a:lvl2pPr>
      <a:lvl3pPr marL="741600" indent="-284400" algn="l" rtl="0" eaLnBrk="1" fontAlgn="base" hangingPunct="1">
        <a:lnSpc>
          <a:spcPct val="90000"/>
        </a:lnSpc>
        <a:spcBef>
          <a:spcPts val="576"/>
        </a:spcBef>
        <a:spcAft>
          <a:spcPts val="0"/>
        </a:spcAft>
        <a:buFontTx/>
        <a:buChar char="-"/>
        <a:defRPr sz="2400" baseline="0">
          <a:solidFill>
            <a:schemeClr val="tx1"/>
          </a:solidFill>
          <a:latin typeface="Calibri"/>
          <a:ea typeface="Calibri"/>
          <a:cs typeface="Calibri"/>
        </a:defRPr>
      </a:lvl3pPr>
      <a:lvl4pPr marL="0" indent="0" algn="l" rtl="0" eaLnBrk="1" fontAlgn="base" hangingPunct="1">
        <a:spcBef>
          <a:spcPts val="672"/>
        </a:spcBef>
        <a:spcAft>
          <a:spcPts val="0"/>
        </a:spcAft>
        <a:buNone/>
        <a:defRPr sz="2800">
          <a:solidFill>
            <a:schemeClr val="tx1"/>
          </a:solidFill>
          <a:latin typeface="Calibri"/>
          <a:ea typeface="Calibri"/>
          <a:cs typeface="Calibri"/>
        </a:defRPr>
      </a:lvl4pPr>
      <a:lvl5pPr marL="0" indent="0" algn="l" rtl="0" eaLnBrk="1" fontAlgn="base" hangingPunct="1">
        <a:spcBef>
          <a:spcPts val="672"/>
        </a:spcBef>
        <a:spcAft>
          <a:spcPts val="0"/>
        </a:spcAft>
        <a:buNone/>
        <a:defRPr sz="2800">
          <a:solidFill>
            <a:schemeClr val="tx1"/>
          </a:solidFill>
          <a:latin typeface="Calibri"/>
          <a:ea typeface="Calibri"/>
          <a:cs typeface="Calibri"/>
        </a:defRPr>
      </a:lvl5pPr>
      <a:lvl6pPr marL="18081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6pPr>
      <a:lvl7pPr marL="22653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7pPr>
      <a:lvl8pPr marL="27225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8pPr>
      <a:lvl9pPr marL="31797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smtClean="0">
                <a:solidFill>
                  <a:schemeClr val="tx1"/>
                </a:solidFill>
                <a:latin typeface="Calibri" pitchFamily="34" charset="0"/>
              </a:rPr>
              <a:t>CHAPTER 7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GB" b="1" dirty="0" smtClean="0">
                <a:solidFill>
                  <a:schemeClr val="tx1"/>
                </a:solidFill>
              </a:rPr>
              <a:t>TYPES OF CONTRACTS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latin typeface="Calibri" charset="0"/>
              </a:rPr>
              <a:t>Contract of Loan for Use</a:t>
            </a:r>
            <a:endParaRPr lang="th-TH" dirty="0">
              <a:latin typeface="Calibri" charset="0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b="1" dirty="0" smtClean="0">
                <a:ea typeface="Calibri"/>
              </a:rPr>
              <a:t>Definition</a:t>
            </a:r>
            <a:r>
              <a:rPr lang="en-US" dirty="0" smtClean="0">
                <a:ea typeface="Calibri"/>
              </a:rPr>
              <a:t>. Contract where the l</a:t>
            </a:r>
            <a:r>
              <a:rPr lang="en-US" dirty="0" smtClean="0"/>
              <a:t>ender </a:t>
            </a:r>
            <a:r>
              <a:rPr lang="en-US" dirty="0"/>
              <a:t>delivers property to the borrower with the understanding that the borrower will return the same property at a future time without compensation for its </a:t>
            </a:r>
            <a:r>
              <a:rPr lang="en-US" dirty="0" smtClean="0"/>
              <a:t>use</a:t>
            </a:r>
            <a:r>
              <a:rPr lang="en-GB" dirty="0" smtClean="0"/>
              <a:t> </a:t>
            </a:r>
            <a:r>
              <a:rPr lang="en-US" dirty="0" smtClean="0">
                <a:ea typeface="Calibri"/>
              </a:rPr>
              <a:t>(</a:t>
            </a:r>
            <a:r>
              <a:rPr lang="en-US" dirty="0">
                <a:ea typeface="Calibri"/>
              </a:rPr>
              <a:t>Section </a:t>
            </a:r>
            <a:r>
              <a:rPr lang="en-US" dirty="0" smtClean="0">
                <a:ea typeface="Calibri"/>
              </a:rPr>
              <a:t>640, CCC).</a:t>
            </a:r>
            <a:endParaRPr lang="en-US" dirty="0">
              <a:ea typeface="Calibri"/>
            </a:endParaRPr>
          </a:p>
          <a:p>
            <a:pPr eaLnBrk="1" hangingPunct="1">
              <a:defRPr/>
            </a:pPr>
            <a:endParaRPr lang="th-TH" dirty="0">
              <a:ea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7426" y="4106724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/>
                <a:cs typeface="Calibri"/>
              </a:rPr>
              <a:t>Lender</a:t>
            </a:r>
            <a:endParaRPr lang="en-US" sz="2400" b="1" dirty="0">
              <a:latin typeface="Calibri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981" y="4106724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/>
                <a:cs typeface="Calibri"/>
              </a:rPr>
              <a:t>Borrower</a:t>
            </a:r>
            <a:endParaRPr lang="en-US" sz="2400" b="1" dirty="0">
              <a:latin typeface="Calibri"/>
              <a:cs typeface="Calibri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98632" y="4106724"/>
            <a:ext cx="34490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2698632" y="4613422"/>
            <a:ext cx="3449068" cy="27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98632" y="3624187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latin typeface="Calibri"/>
                <a:cs typeface="Calibri"/>
              </a:rPr>
              <a:t>Use of Property</a:t>
            </a:r>
            <a:endParaRPr lang="en-US" sz="2400" i="1" dirty="0"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98632" y="4627957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latin typeface="Calibri"/>
                <a:cs typeface="Calibri"/>
              </a:rPr>
              <a:t>Obligation to Return</a:t>
            </a:r>
            <a:endParaRPr lang="en-US" sz="2400" i="1" dirty="0">
              <a:latin typeface="Calibri"/>
              <a:cs typeface="Calibri"/>
            </a:endParaRPr>
          </a:p>
        </p:txBody>
      </p:sp>
      <p:sp>
        <p:nvSpPr>
          <p:cNvPr id="10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15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latin typeface="Calibri" charset="0"/>
              </a:rPr>
              <a:t>Contract of Loan for Consumption</a:t>
            </a:r>
            <a:endParaRPr lang="th-TH" dirty="0">
              <a:latin typeface="Calibri" charset="0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b="1" dirty="0" smtClean="0">
                <a:ea typeface="Calibri"/>
              </a:rPr>
              <a:t>Definition</a:t>
            </a:r>
            <a:r>
              <a:rPr lang="en-US" dirty="0" smtClean="0">
                <a:ea typeface="Calibri"/>
              </a:rPr>
              <a:t>. Contract where </a:t>
            </a:r>
            <a:r>
              <a:rPr lang="en-US" dirty="0"/>
              <a:t>the borrower has the right to consume the loaned property and the obligation to return a property of the same kind, quality, and </a:t>
            </a:r>
            <a:r>
              <a:rPr lang="en-US" dirty="0" smtClean="0"/>
              <a:t>quantity</a:t>
            </a:r>
            <a:r>
              <a:rPr lang="en-US" dirty="0"/>
              <a:t> </a:t>
            </a:r>
            <a:r>
              <a:rPr lang="en-US" dirty="0" smtClean="0">
                <a:ea typeface="Calibri"/>
              </a:rPr>
              <a:t>(</a:t>
            </a:r>
            <a:r>
              <a:rPr lang="en-US" dirty="0">
                <a:ea typeface="Calibri"/>
              </a:rPr>
              <a:t>Section </a:t>
            </a:r>
            <a:r>
              <a:rPr lang="en-US" dirty="0" smtClean="0">
                <a:ea typeface="Calibri"/>
              </a:rPr>
              <a:t>650, CCC).</a:t>
            </a:r>
            <a:endParaRPr lang="en-US" dirty="0">
              <a:ea typeface="Calibri"/>
            </a:endParaRPr>
          </a:p>
          <a:p>
            <a:pPr eaLnBrk="1" hangingPunct="1">
              <a:defRPr/>
            </a:pPr>
            <a:endParaRPr lang="th-TH" dirty="0">
              <a:ea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87426" y="3987737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/>
                <a:cs typeface="Calibri"/>
              </a:rPr>
              <a:t>Lender</a:t>
            </a:r>
            <a:endParaRPr lang="en-US" sz="2400" b="1" dirty="0">
              <a:latin typeface="Calibri"/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981" y="3987737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/>
                <a:cs typeface="Calibri"/>
              </a:rPr>
              <a:t>Borrower</a:t>
            </a:r>
            <a:endParaRPr lang="en-US" sz="2400" b="1" dirty="0">
              <a:latin typeface="Calibri"/>
              <a:cs typeface="Calibri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698632" y="3987737"/>
            <a:ext cx="34490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2698632" y="4494435"/>
            <a:ext cx="3449068" cy="27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98632" y="3505200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latin typeface="Calibri"/>
                <a:cs typeface="Calibri"/>
              </a:rPr>
              <a:t>Transfer of ownership</a:t>
            </a:r>
            <a:endParaRPr lang="en-US" sz="2400" i="1" dirty="0">
              <a:latin typeface="Calibri"/>
              <a:cs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98632" y="4508970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latin typeface="Calibri"/>
                <a:cs typeface="Calibri"/>
              </a:rPr>
              <a:t>Obligation to Return</a:t>
            </a:r>
            <a:endParaRPr lang="en-US" sz="2400" i="1" dirty="0">
              <a:latin typeface="Calibri"/>
              <a:cs typeface="Calibri"/>
            </a:endParaRPr>
          </a:p>
        </p:txBody>
      </p:sp>
      <p:sp>
        <p:nvSpPr>
          <p:cNvPr id="16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33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latin typeface="Calibri" charset="0"/>
              </a:rPr>
              <a:t>Contract of Loan of money</a:t>
            </a:r>
            <a:endParaRPr lang="th-TH" dirty="0">
              <a:latin typeface="Calibri" charset="0"/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384175" y="1524000"/>
            <a:ext cx="8374063" cy="4876800"/>
          </a:xfrm>
        </p:spPr>
        <p:txBody>
          <a:bodyPr/>
          <a:lstStyle/>
          <a:p>
            <a:r>
              <a:rPr lang="en-US" b="1" dirty="0" smtClean="0">
                <a:latin typeface="Calibri" charset="0"/>
              </a:rPr>
              <a:t>Definition</a:t>
            </a:r>
            <a:r>
              <a:rPr lang="en-US" dirty="0" smtClean="0">
                <a:latin typeface="Calibri" charset="0"/>
              </a:rPr>
              <a:t>. </a:t>
            </a:r>
            <a:r>
              <a:rPr lang="en-US" dirty="0" smtClean="0"/>
              <a:t>Contract </a:t>
            </a:r>
            <a:r>
              <a:rPr lang="en-US" dirty="0"/>
              <a:t>by which the lender delivers a sum of money to the borrower and the latter agrees to return the same amount of money or more at the prescribed </a:t>
            </a:r>
            <a:r>
              <a:rPr lang="en-US" dirty="0" smtClean="0"/>
              <a:t>time</a:t>
            </a:r>
            <a:r>
              <a:rPr lang="en-GB" dirty="0" smtClean="0"/>
              <a:t>.</a:t>
            </a:r>
            <a:endParaRPr lang="en-GB" sz="1000" dirty="0" smtClean="0"/>
          </a:p>
          <a:p>
            <a:endParaRPr lang="en-GB" sz="1000" dirty="0">
              <a:latin typeface="Calibri" charset="0"/>
            </a:endParaRPr>
          </a:p>
          <a:p>
            <a:r>
              <a:rPr lang="en-US" b="1" dirty="0" smtClean="0">
                <a:latin typeface="Calibri" charset="0"/>
              </a:rPr>
              <a:t>Form. </a:t>
            </a: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loan of money for a sum exceeding 2,000 baht in capital is not enforceable by action unless there is some written evidence of the loan signed by the borrower.</a:t>
            </a:r>
            <a:r>
              <a:rPr lang="en-GB" dirty="0"/>
              <a:t> </a:t>
            </a:r>
            <a:endParaRPr lang="en-GB" sz="1000" dirty="0" smtClean="0"/>
          </a:p>
          <a:p>
            <a:endParaRPr lang="en-GB" sz="1000" dirty="0">
              <a:latin typeface="Calibri" charset="0"/>
            </a:endParaRPr>
          </a:p>
          <a:p>
            <a:r>
              <a:rPr lang="en-GB" b="1" dirty="0" smtClean="0">
                <a:latin typeface="Calibri" charset="0"/>
              </a:rPr>
              <a:t>Interest</a:t>
            </a:r>
            <a:r>
              <a:rPr lang="en-GB" dirty="0" smtClean="0">
                <a:latin typeface="Calibri" charset="0"/>
              </a:rPr>
              <a:t>. </a:t>
            </a:r>
            <a:r>
              <a:rPr lang="en-US" dirty="0"/>
              <a:t>In any loan of money, parties may provide the payment of interest from the borrower to the lender.</a:t>
            </a:r>
            <a:r>
              <a:rPr lang="en-GB" dirty="0"/>
              <a:t> </a:t>
            </a:r>
            <a:endParaRPr lang="en-GB" dirty="0" smtClean="0"/>
          </a:p>
          <a:p>
            <a:pPr marL="742500" lvl="1" indent="-342900"/>
            <a:r>
              <a:rPr lang="en-US" dirty="0" smtClean="0"/>
              <a:t>interest cannot </a:t>
            </a:r>
            <a:r>
              <a:rPr lang="en-US" dirty="0"/>
              <a:t>exceed 15% per </a:t>
            </a:r>
            <a:r>
              <a:rPr lang="en-US" dirty="0" smtClean="0"/>
              <a:t>year</a:t>
            </a:r>
            <a:endParaRPr lang="en-US" dirty="0"/>
          </a:p>
          <a:p>
            <a:pPr marL="742500" lvl="1" indent="-342900"/>
            <a:r>
              <a:rPr lang="en-US" dirty="0"/>
              <a:t>when there is an agreement concerning the payment of interest </a:t>
            </a:r>
            <a:r>
              <a:rPr lang="en-US" dirty="0" smtClean="0"/>
              <a:t>but </a:t>
            </a:r>
            <a:r>
              <a:rPr lang="en-US" dirty="0"/>
              <a:t>there is no mention to the rate amount, it must be applied a legal default interest of 7.5% per </a:t>
            </a:r>
            <a:r>
              <a:rPr lang="en-US" dirty="0" smtClean="0"/>
              <a:t>year</a:t>
            </a:r>
            <a:endParaRPr lang="en-US" dirty="0" smtClean="0">
              <a:latin typeface="Calibri" charset="0"/>
            </a:endParaRPr>
          </a:p>
          <a:p>
            <a:pPr eaLnBrk="1" hangingPunct="1"/>
            <a:endParaRPr lang="th-TH" dirty="0">
              <a:latin typeface="Calibri" charset="0"/>
            </a:endParaRP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86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 of Sale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708150"/>
            <a:ext cx="8374063" cy="1596389"/>
          </a:xfrm>
        </p:spPr>
        <p:txBody>
          <a:bodyPr/>
          <a:lstStyle/>
          <a:p>
            <a:pPr algn="just"/>
            <a:r>
              <a:rPr lang="en-US" b="1" dirty="0" smtClean="0"/>
              <a:t>Definition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dirty="0"/>
              <a:t>C</a:t>
            </a:r>
            <a:r>
              <a:rPr lang="en-US" dirty="0" smtClean="0"/>
              <a:t>ontract </a:t>
            </a:r>
            <a:r>
              <a:rPr lang="en-US" dirty="0"/>
              <a:t>whereby the seller transfers the ownership of property to the buyer in return for payment of a certain </a:t>
            </a:r>
            <a:r>
              <a:rPr lang="en-US" dirty="0" smtClean="0"/>
              <a:t>price</a:t>
            </a:r>
            <a:r>
              <a:rPr lang="en-US" dirty="0"/>
              <a:t> </a:t>
            </a:r>
            <a:r>
              <a:rPr lang="en-US" dirty="0" smtClean="0"/>
              <a:t>(Section </a:t>
            </a:r>
            <a:r>
              <a:rPr lang="en-US" dirty="0"/>
              <a:t>453, </a:t>
            </a:r>
            <a:r>
              <a:rPr lang="en-US" dirty="0" smtClean="0"/>
              <a:t>CCC).</a:t>
            </a:r>
            <a:endParaRPr lang="en-US" dirty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Ownership </a:t>
            </a:r>
            <a:r>
              <a:rPr lang="en-US" dirty="0"/>
              <a:t>of the goods or other rights is transferred from the seller to the buyer immediately upon the parties’ </a:t>
            </a:r>
            <a:r>
              <a:rPr lang="en-US" dirty="0" smtClean="0"/>
              <a:t>agreement. Delivery </a:t>
            </a:r>
            <a:r>
              <a:rPr lang="en-US" dirty="0"/>
              <a:t>of the good is not </a:t>
            </a:r>
            <a:r>
              <a:rPr lang="en-US" dirty="0" smtClean="0"/>
              <a:t>required.</a:t>
            </a:r>
            <a:endParaRPr lang="en-US" dirty="0"/>
          </a:p>
          <a:p>
            <a:pPr marL="0" indent="0" algn="just">
              <a:buNone/>
            </a:pPr>
            <a:endParaRPr lang="th-TH" sz="2800" b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87426" y="4902137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/>
                <a:cs typeface="Calibri"/>
              </a:rPr>
              <a:t>Seller</a:t>
            </a:r>
            <a:endParaRPr lang="en-US" sz="2400" b="1" dirty="0">
              <a:latin typeface="Calibri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981" y="4902137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/>
                <a:cs typeface="Calibri"/>
              </a:rPr>
              <a:t>Buyer</a:t>
            </a:r>
            <a:endParaRPr lang="en-US" sz="2400" b="1" dirty="0">
              <a:latin typeface="Calibri"/>
              <a:cs typeface="Calibri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98632" y="4902137"/>
            <a:ext cx="34490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2698632" y="5408835"/>
            <a:ext cx="3449068" cy="27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98632" y="4419600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latin typeface="Calibri"/>
                <a:cs typeface="Calibri"/>
              </a:rPr>
              <a:t>Delivery of Property</a:t>
            </a:r>
            <a:endParaRPr lang="en-US" sz="2400" i="1" dirty="0"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98632" y="5423370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latin typeface="Calibri"/>
                <a:cs typeface="Calibri"/>
              </a:rPr>
              <a:t>Price</a:t>
            </a:r>
            <a:endParaRPr lang="en-US" sz="2400" i="1" dirty="0">
              <a:latin typeface="Calibri"/>
              <a:cs typeface="Calibri"/>
            </a:endParaRPr>
          </a:p>
        </p:txBody>
      </p:sp>
      <p:sp>
        <p:nvSpPr>
          <p:cNvPr id="10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934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 particular </a:t>
            </a:r>
            <a:r>
              <a:rPr lang="en-US" b="1" dirty="0"/>
              <a:t>form is </a:t>
            </a:r>
            <a:r>
              <a:rPr lang="en-US" b="1" dirty="0" smtClean="0"/>
              <a:t>required</a:t>
            </a:r>
          </a:p>
          <a:p>
            <a:endParaRPr lang="en-US" dirty="0"/>
          </a:p>
          <a:p>
            <a:r>
              <a:rPr lang="en-US" b="1" dirty="0" smtClean="0"/>
              <a:t>Written </a:t>
            </a:r>
            <a:r>
              <a:rPr lang="en-US" b="1" dirty="0"/>
              <a:t>form </a:t>
            </a:r>
            <a:r>
              <a:rPr lang="en-US" b="1" dirty="0" smtClean="0"/>
              <a:t>and registration </a:t>
            </a:r>
            <a:r>
              <a:rPr lang="en-US" dirty="0" smtClean="0"/>
              <a:t>if contract concerns:</a:t>
            </a:r>
          </a:p>
          <a:p>
            <a:pPr lvl="1"/>
            <a:r>
              <a:rPr lang="en-US" dirty="0" err="1" smtClean="0"/>
              <a:t>immovables</a:t>
            </a:r>
            <a:r>
              <a:rPr lang="en-US" dirty="0" smtClean="0"/>
              <a:t> </a:t>
            </a:r>
            <a:r>
              <a:rPr lang="en-US" dirty="0"/>
              <a:t>or rights on </a:t>
            </a:r>
            <a:r>
              <a:rPr lang="en-US" dirty="0" err="1" smtClean="0"/>
              <a:t>immovables</a:t>
            </a:r>
            <a:endParaRPr lang="en-US" dirty="0"/>
          </a:p>
          <a:p>
            <a:pPr lvl="1"/>
            <a:r>
              <a:rPr lang="en-US" dirty="0" smtClean="0"/>
              <a:t>ships </a:t>
            </a:r>
            <a:r>
              <a:rPr lang="en-US" dirty="0"/>
              <a:t>or vessels of six tons and over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steam launches </a:t>
            </a:r>
            <a:r>
              <a:rPr lang="en-US" dirty="0"/>
              <a:t>or motor boats of five tons and over, </a:t>
            </a:r>
          </a:p>
          <a:p>
            <a:pPr lvl="1"/>
            <a:r>
              <a:rPr lang="en-US" dirty="0" smtClean="0"/>
              <a:t>floating </a:t>
            </a:r>
            <a:r>
              <a:rPr lang="en-US" dirty="0"/>
              <a:t>houses and </a:t>
            </a:r>
            <a:r>
              <a:rPr lang="en-US" dirty="0" smtClean="0"/>
              <a:t>beasts </a:t>
            </a:r>
            <a:r>
              <a:rPr lang="en-US" dirty="0"/>
              <a:t>of </a:t>
            </a:r>
            <a:r>
              <a:rPr lang="en-US" dirty="0" smtClean="0"/>
              <a:t>burden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14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Rights and Obligations of the Parties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3E72"/>
                </a:solidFill>
              </a:rPr>
              <a:t>The </a:t>
            </a:r>
            <a:r>
              <a:rPr lang="en-US" b="1" dirty="0">
                <a:solidFill>
                  <a:srgbClr val="003E72"/>
                </a:solidFill>
              </a:rPr>
              <a:t>buyer</a:t>
            </a:r>
            <a:r>
              <a:rPr lang="en-US" dirty="0">
                <a:solidFill>
                  <a:srgbClr val="003E72"/>
                </a:solidFill>
              </a:rPr>
              <a:t> is bound </a:t>
            </a:r>
            <a:r>
              <a:rPr lang="en-US" dirty="0" smtClean="0">
                <a:solidFill>
                  <a:srgbClr val="003E72"/>
                </a:solidFill>
              </a:rPr>
              <a:t>to: </a:t>
            </a:r>
            <a:endParaRPr lang="en-GB" dirty="0">
              <a:solidFill>
                <a:srgbClr val="003E72"/>
              </a:solidFill>
            </a:endParaRP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T</a:t>
            </a:r>
            <a:r>
              <a:rPr lang="en-US" dirty="0" smtClean="0">
                <a:solidFill>
                  <a:srgbClr val="003E72"/>
                </a:solidFill>
              </a:rPr>
              <a:t>ake </a:t>
            </a:r>
            <a:r>
              <a:rPr lang="en-US" dirty="0">
                <a:solidFill>
                  <a:srgbClr val="003E72"/>
                </a:solidFill>
              </a:rPr>
              <a:t>delivery of the property </a:t>
            </a:r>
            <a:r>
              <a:rPr lang="en-US" dirty="0" smtClean="0">
                <a:solidFill>
                  <a:srgbClr val="003E72"/>
                </a:solidFill>
              </a:rPr>
              <a:t>sold</a:t>
            </a: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P</a:t>
            </a:r>
            <a:r>
              <a:rPr lang="en-US" dirty="0" smtClean="0">
                <a:solidFill>
                  <a:srgbClr val="003E72"/>
                </a:solidFill>
              </a:rPr>
              <a:t>ay </a:t>
            </a:r>
            <a:r>
              <a:rPr lang="en-US" dirty="0">
                <a:solidFill>
                  <a:srgbClr val="003E72"/>
                </a:solidFill>
              </a:rPr>
              <a:t>the price</a:t>
            </a:r>
            <a:r>
              <a:rPr lang="en-US" dirty="0" smtClean="0">
                <a:solidFill>
                  <a:srgbClr val="003E72"/>
                </a:solidFill>
              </a:rPr>
              <a:t>.</a:t>
            </a:r>
            <a:endParaRPr lang="en-US" dirty="0"/>
          </a:p>
          <a:p>
            <a:pPr marL="742500" lvl="1" indent="-342900"/>
            <a:endParaRPr lang="en-GB" sz="2600" b="1" dirty="0">
              <a:solidFill>
                <a:srgbClr val="003E72"/>
              </a:solidFill>
            </a:endParaRPr>
          </a:p>
          <a:p>
            <a:r>
              <a:rPr lang="en-US" dirty="0"/>
              <a:t>The </a:t>
            </a:r>
            <a:r>
              <a:rPr lang="en-US" b="1" dirty="0"/>
              <a:t>seller</a:t>
            </a:r>
            <a:r>
              <a:rPr lang="en-US" dirty="0"/>
              <a:t>’s main obligations </a:t>
            </a:r>
            <a:r>
              <a:rPr lang="en-US" dirty="0" smtClean="0"/>
              <a:t>are:</a:t>
            </a:r>
          </a:p>
          <a:p>
            <a:pPr marL="742500" lvl="1" indent="-342900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>
                <a:solidFill>
                  <a:srgbClr val="003E72"/>
                </a:solidFill>
              </a:rPr>
              <a:t>deliver the goods to the </a:t>
            </a:r>
            <a:r>
              <a:rPr lang="en-US" dirty="0" smtClean="0">
                <a:solidFill>
                  <a:srgbClr val="003E72"/>
                </a:solidFill>
              </a:rPr>
              <a:t>buyer</a:t>
            </a:r>
            <a:endParaRPr lang="en-GB" dirty="0" smtClean="0">
              <a:solidFill>
                <a:srgbClr val="003E72"/>
              </a:solidFill>
            </a:endParaRP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T</a:t>
            </a:r>
            <a:r>
              <a:rPr lang="en-US" dirty="0" smtClean="0">
                <a:solidFill>
                  <a:srgbClr val="003E72"/>
                </a:solidFill>
              </a:rPr>
              <a:t>o </a:t>
            </a:r>
            <a:r>
              <a:rPr lang="en-US" dirty="0">
                <a:solidFill>
                  <a:srgbClr val="003E72"/>
                </a:solidFill>
              </a:rPr>
              <a:t>make the buyer acquire </a:t>
            </a:r>
            <a:r>
              <a:rPr lang="en-US" dirty="0" smtClean="0">
                <a:solidFill>
                  <a:srgbClr val="003E72"/>
                </a:solidFill>
              </a:rPr>
              <a:t>ownership</a:t>
            </a:r>
          </a:p>
          <a:p>
            <a:pPr marL="742500" lvl="1" indent="-342900"/>
            <a:r>
              <a:rPr lang="en-US" dirty="0">
                <a:solidFill>
                  <a:srgbClr val="003E72"/>
                </a:solidFill>
              </a:rPr>
              <a:t>T</a:t>
            </a:r>
            <a:r>
              <a:rPr lang="en-US" dirty="0" smtClean="0">
                <a:solidFill>
                  <a:srgbClr val="003E72"/>
                </a:solidFill>
              </a:rPr>
              <a:t>o </a:t>
            </a:r>
            <a:r>
              <a:rPr lang="en-US" dirty="0">
                <a:solidFill>
                  <a:srgbClr val="003E72"/>
                </a:solidFill>
              </a:rPr>
              <a:t>warrant that the goods sold are free from claim by third parties and free of defects</a:t>
            </a:r>
            <a:r>
              <a:rPr lang="en-US" dirty="0"/>
              <a:t>.</a:t>
            </a:r>
          </a:p>
          <a:p>
            <a:pPr marL="399600" lvl="1" indent="0">
              <a:buNone/>
            </a:pPr>
            <a:endParaRPr lang="en-US" dirty="0">
              <a:solidFill>
                <a:srgbClr val="003E72"/>
              </a:solidFill>
            </a:endParaRP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314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Types of Contract of Sale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Sale </a:t>
            </a:r>
            <a:r>
              <a:rPr lang="en-US" dirty="0"/>
              <a:t>with right of </a:t>
            </a:r>
            <a:r>
              <a:rPr lang="en-US" dirty="0" smtClean="0"/>
              <a:t>redemption</a:t>
            </a:r>
          </a:p>
          <a:p>
            <a:endParaRPr lang="en-US" dirty="0"/>
          </a:p>
          <a:p>
            <a:r>
              <a:rPr lang="en-US" dirty="0" smtClean="0"/>
              <a:t>Sale </a:t>
            </a:r>
            <a:r>
              <a:rPr lang="en-US" dirty="0"/>
              <a:t>by </a:t>
            </a:r>
            <a:r>
              <a:rPr lang="en-US" dirty="0" smtClean="0"/>
              <a:t>sample</a:t>
            </a:r>
          </a:p>
          <a:p>
            <a:endParaRPr lang="en-US" dirty="0"/>
          </a:p>
          <a:p>
            <a:r>
              <a:rPr lang="en-US" dirty="0" smtClean="0"/>
              <a:t>Sale </a:t>
            </a:r>
            <a:r>
              <a:rPr lang="en-US" dirty="0"/>
              <a:t>by </a:t>
            </a:r>
            <a:r>
              <a:rPr lang="en-US" dirty="0" smtClean="0"/>
              <a:t>description</a:t>
            </a:r>
          </a:p>
          <a:p>
            <a:endParaRPr lang="en-US" dirty="0"/>
          </a:p>
          <a:p>
            <a:r>
              <a:rPr lang="en-US" dirty="0" smtClean="0"/>
              <a:t>Sale </a:t>
            </a:r>
            <a:r>
              <a:rPr lang="en-US" dirty="0"/>
              <a:t>on approval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Sale </a:t>
            </a:r>
            <a:r>
              <a:rPr lang="en-US" dirty="0"/>
              <a:t>by </a:t>
            </a:r>
            <a:r>
              <a:rPr lang="en-US" dirty="0" smtClean="0"/>
              <a:t>auction</a:t>
            </a:r>
            <a:endParaRPr lang="en-GB" dirty="0"/>
          </a:p>
          <a:p>
            <a:endParaRPr lang="en-US" dirty="0"/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34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of Hire of Property</a:t>
            </a:r>
            <a:r>
              <a:rPr lang="en-GB" i="1" dirty="0"/>
              <a:t/>
            </a:r>
            <a:br>
              <a:rPr lang="en-GB" i="1" dirty="0"/>
            </a:b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Definition</a:t>
            </a:r>
            <a:r>
              <a:rPr lang="en-US" dirty="0" smtClean="0"/>
              <a:t>. Contract </a:t>
            </a:r>
            <a:r>
              <a:rPr lang="en-US" dirty="0"/>
              <a:t>where the lessor agrees to let the lessee (or hirer) to use and enjoy the property for a limited period of time and the lessee agrees to pay the rent in exchange for such </a:t>
            </a:r>
            <a:r>
              <a:rPr lang="en-US" dirty="0" smtClean="0"/>
              <a:t>use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altLang="ja-JP" dirty="0" smtClean="0"/>
              <a:t>Section 537, CCC).</a:t>
            </a:r>
            <a:endParaRPr lang="en-US" altLang="ja-JP" dirty="0"/>
          </a:p>
        </p:txBody>
      </p:sp>
      <p:sp>
        <p:nvSpPr>
          <p:cNvPr id="4" name="TextBox 3"/>
          <p:cNvSpPr txBox="1"/>
          <p:nvPr/>
        </p:nvSpPr>
        <p:spPr>
          <a:xfrm>
            <a:off x="1587426" y="4787268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E72"/>
                </a:solidFill>
                <a:latin typeface="Calibri"/>
                <a:cs typeface="Calibri"/>
              </a:rPr>
              <a:t>Lessor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9981" y="4787268"/>
            <a:ext cx="1876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3E72"/>
                </a:solidFill>
                <a:latin typeface="Calibri"/>
                <a:cs typeface="Calibri"/>
              </a:rPr>
              <a:t>Lessee</a:t>
            </a:r>
            <a:endParaRPr lang="en-US" sz="2400" b="1" dirty="0">
              <a:solidFill>
                <a:srgbClr val="003E72"/>
              </a:solidFill>
              <a:latin typeface="Calibri"/>
              <a:cs typeface="Calibri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98632" y="4787268"/>
            <a:ext cx="34490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2698632" y="5293966"/>
            <a:ext cx="3449068" cy="27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98632" y="4304731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3E72"/>
                </a:solidFill>
                <a:latin typeface="Calibri"/>
                <a:cs typeface="Calibri"/>
              </a:rPr>
              <a:t>Use and Enjoy Property</a:t>
            </a:r>
            <a:endParaRPr lang="en-US" sz="2400" b="1" dirty="0">
              <a:solidFill>
                <a:srgbClr val="003E72"/>
              </a:solidFill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98632" y="5308501"/>
            <a:ext cx="344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E72"/>
                </a:solidFill>
                <a:latin typeface="Calibri"/>
                <a:cs typeface="Calibri"/>
              </a:rPr>
              <a:t>Rent</a:t>
            </a:r>
          </a:p>
        </p:txBody>
      </p:sp>
      <p:sp>
        <p:nvSpPr>
          <p:cNvPr id="10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72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Form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Movable Property: </a:t>
            </a:r>
            <a:r>
              <a:rPr lang="en-US" dirty="0" smtClean="0"/>
              <a:t>No particular </a:t>
            </a:r>
            <a:r>
              <a:rPr lang="en-US" dirty="0"/>
              <a:t>form is </a:t>
            </a:r>
            <a:r>
              <a:rPr lang="en-US" dirty="0" smtClean="0"/>
              <a:t>required</a:t>
            </a:r>
          </a:p>
          <a:p>
            <a:endParaRPr lang="en-US" dirty="0"/>
          </a:p>
          <a:p>
            <a:r>
              <a:rPr lang="en-US" b="1" dirty="0" smtClean="0"/>
              <a:t>Immovable Property: </a:t>
            </a:r>
          </a:p>
          <a:p>
            <a:pPr marL="742500" lvl="1" indent="-342900"/>
            <a:r>
              <a:rPr lang="en-US" dirty="0" smtClean="0"/>
              <a:t>Duration less </a:t>
            </a:r>
            <a:r>
              <a:rPr lang="en-US" dirty="0"/>
              <a:t>than 3 </a:t>
            </a:r>
            <a:r>
              <a:rPr lang="en-US" dirty="0" smtClean="0"/>
              <a:t>years: the contract </a:t>
            </a:r>
            <a:r>
              <a:rPr lang="en-US" dirty="0"/>
              <a:t>must be in writing and signed by the party </a:t>
            </a:r>
            <a:r>
              <a:rPr lang="en-US" dirty="0" smtClean="0"/>
              <a:t>liable </a:t>
            </a:r>
            <a:r>
              <a:rPr lang="en-US" i="1" dirty="0" smtClean="0"/>
              <a:t>otherwise the contract is </a:t>
            </a:r>
            <a:r>
              <a:rPr lang="en-US" i="1" dirty="0"/>
              <a:t>not enforceable</a:t>
            </a:r>
            <a:r>
              <a:rPr lang="en-GB" i="1" dirty="0"/>
              <a:t> </a:t>
            </a:r>
            <a:endParaRPr lang="en-US" i="1" dirty="0" smtClean="0"/>
          </a:p>
          <a:p>
            <a:pPr marL="742500" lvl="1" indent="-342900"/>
            <a:r>
              <a:rPr lang="en-US" dirty="0" smtClean="0"/>
              <a:t>Duration</a:t>
            </a:r>
            <a:r>
              <a:rPr lang="en-US" i="1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than 3 </a:t>
            </a:r>
            <a:r>
              <a:rPr lang="en-US" dirty="0" smtClean="0"/>
              <a:t>years: the contract must </a:t>
            </a:r>
            <a:r>
              <a:rPr lang="en-US" dirty="0"/>
              <a:t>be in </a:t>
            </a:r>
            <a:r>
              <a:rPr lang="en-US" dirty="0" smtClean="0"/>
              <a:t>writing and registered </a:t>
            </a:r>
            <a:r>
              <a:rPr lang="en-US" dirty="0"/>
              <a:t>with the competent </a:t>
            </a:r>
            <a:r>
              <a:rPr lang="en-US" dirty="0" smtClean="0"/>
              <a:t>official </a:t>
            </a:r>
            <a:r>
              <a:rPr lang="en-US" i="1" dirty="0" smtClean="0"/>
              <a:t>otherwise the contract is </a:t>
            </a:r>
            <a:r>
              <a:rPr lang="en-US" i="1" dirty="0"/>
              <a:t>enforceable by legal action for only a term of 3 years.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2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Rights and Obligations of the Parties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 smtClean="0"/>
              <a:t>lessor</a:t>
            </a:r>
            <a:r>
              <a:rPr lang="en-US" dirty="0" smtClean="0"/>
              <a:t> is </a:t>
            </a:r>
            <a:r>
              <a:rPr lang="en-US" dirty="0"/>
              <a:t>bound to: </a:t>
            </a:r>
            <a:endParaRPr lang="en-GB" dirty="0"/>
          </a:p>
          <a:p>
            <a:pPr marL="742500" lvl="1" indent="-342900"/>
            <a:r>
              <a:rPr lang="en-US" dirty="0" smtClean="0">
                <a:solidFill>
                  <a:srgbClr val="003E72"/>
                </a:solidFill>
              </a:rPr>
              <a:t>Deliver </a:t>
            </a:r>
            <a:r>
              <a:rPr lang="en-US" dirty="0">
                <a:solidFill>
                  <a:srgbClr val="003E72"/>
                </a:solidFill>
              </a:rPr>
              <a:t>the property hired in a good </a:t>
            </a:r>
            <a:r>
              <a:rPr lang="en-US" dirty="0" smtClean="0">
                <a:solidFill>
                  <a:srgbClr val="003E72"/>
                </a:solidFill>
              </a:rPr>
              <a:t>state</a:t>
            </a:r>
          </a:p>
          <a:p>
            <a:pPr marL="742500" lvl="1" indent="-342900"/>
            <a:r>
              <a:rPr lang="en-US" dirty="0" smtClean="0">
                <a:solidFill>
                  <a:srgbClr val="003E72"/>
                </a:solidFill>
              </a:rPr>
              <a:t>Pay for the necessary </a:t>
            </a:r>
            <a:r>
              <a:rPr lang="en-US" dirty="0">
                <a:solidFill>
                  <a:srgbClr val="003E72"/>
                </a:solidFill>
              </a:rPr>
              <a:t>and reasonable expenses </a:t>
            </a:r>
            <a:endParaRPr lang="en-US" dirty="0" smtClean="0">
              <a:solidFill>
                <a:srgbClr val="003E72"/>
              </a:solidFill>
            </a:endParaRPr>
          </a:p>
          <a:p>
            <a:pPr marL="742500" lvl="1" indent="-342900"/>
            <a:r>
              <a:rPr lang="en-US" dirty="0" smtClean="0">
                <a:solidFill>
                  <a:srgbClr val="003E72"/>
                </a:solidFill>
              </a:rPr>
              <a:t>Pay for repairs which may become necessary</a:t>
            </a:r>
            <a:endParaRPr lang="en-US" sz="1200" dirty="0" smtClean="0">
              <a:solidFill>
                <a:srgbClr val="003E72"/>
              </a:solidFill>
            </a:endParaRPr>
          </a:p>
          <a:p>
            <a:pPr marL="399600" lvl="1" indent="0">
              <a:buNone/>
            </a:pPr>
            <a:endParaRPr lang="en-US" sz="1200" dirty="0" smtClean="0">
              <a:solidFill>
                <a:srgbClr val="003E72"/>
              </a:solidFill>
            </a:endParaRPr>
          </a:p>
          <a:p>
            <a:r>
              <a:rPr lang="en-US" dirty="0" smtClean="0"/>
              <a:t>The </a:t>
            </a:r>
            <a:r>
              <a:rPr lang="en-US" b="1" dirty="0" smtClean="0"/>
              <a:t>lessee</a:t>
            </a:r>
            <a:r>
              <a:rPr lang="en-US" dirty="0" smtClean="0"/>
              <a:t>’s </a:t>
            </a:r>
            <a:r>
              <a:rPr lang="en-US" dirty="0"/>
              <a:t>main obligations are:</a:t>
            </a:r>
          </a:p>
          <a:p>
            <a:pPr marL="742500" lvl="1" indent="-342900"/>
            <a:r>
              <a:rPr lang="en-US" dirty="0" smtClean="0">
                <a:solidFill>
                  <a:srgbClr val="003E72"/>
                </a:solidFill>
              </a:rPr>
              <a:t>to pay for </a:t>
            </a:r>
            <a:r>
              <a:rPr lang="en-US" dirty="0">
                <a:solidFill>
                  <a:srgbClr val="003E72"/>
                </a:solidFill>
              </a:rPr>
              <a:t>the rent </a:t>
            </a:r>
            <a:endParaRPr lang="en-US" dirty="0" smtClean="0">
              <a:solidFill>
                <a:srgbClr val="003E72"/>
              </a:solidFill>
            </a:endParaRPr>
          </a:p>
          <a:p>
            <a:pPr marL="742500" lvl="1" indent="-342900"/>
            <a:r>
              <a:rPr lang="en-US" dirty="0" smtClean="0">
                <a:solidFill>
                  <a:srgbClr val="003E72"/>
                </a:solidFill>
              </a:rPr>
              <a:t>to </a:t>
            </a:r>
            <a:r>
              <a:rPr lang="en-US" dirty="0">
                <a:solidFill>
                  <a:srgbClr val="003E72"/>
                </a:solidFill>
              </a:rPr>
              <a:t>use the property for the ordinary</a:t>
            </a:r>
            <a:r>
              <a:rPr lang="en-GB" dirty="0">
                <a:solidFill>
                  <a:srgbClr val="003E72"/>
                </a:solidFill>
              </a:rPr>
              <a:t> </a:t>
            </a:r>
            <a:r>
              <a:rPr lang="en-US" dirty="0">
                <a:solidFill>
                  <a:srgbClr val="003E72"/>
                </a:solidFill>
              </a:rPr>
              <a:t>and usual purpose, or for the purpose provided in the </a:t>
            </a:r>
            <a:r>
              <a:rPr lang="en-US" dirty="0" smtClean="0">
                <a:solidFill>
                  <a:srgbClr val="003E72"/>
                </a:solidFill>
              </a:rPr>
              <a:t>contract.</a:t>
            </a:r>
            <a:endParaRPr lang="en-GB" dirty="0" smtClean="0">
              <a:solidFill>
                <a:srgbClr val="003E72"/>
              </a:solidFill>
            </a:endParaRPr>
          </a:p>
          <a:p>
            <a:pPr marL="742500" lvl="1" indent="-342900"/>
            <a:r>
              <a:rPr lang="en-US" dirty="0" smtClean="0">
                <a:solidFill>
                  <a:srgbClr val="003E72"/>
                </a:solidFill>
              </a:rPr>
              <a:t>to </a:t>
            </a:r>
            <a:r>
              <a:rPr lang="en-US" dirty="0">
                <a:solidFill>
                  <a:srgbClr val="003E72"/>
                </a:solidFill>
              </a:rPr>
              <a:t>take care of the property hired as a person of ordinary</a:t>
            </a:r>
            <a:r>
              <a:rPr lang="en-GB" dirty="0">
                <a:solidFill>
                  <a:srgbClr val="003E72"/>
                </a:solidFill>
              </a:rPr>
              <a:t> </a:t>
            </a:r>
            <a:r>
              <a:rPr lang="en-US" dirty="0" smtClean="0">
                <a:solidFill>
                  <a:srgbClr val="003E72"/>
                </a:solidFill>
              </a:rPr>
              <a:t>prudence</a:t>
            </a:r>
          </a:p>
          <a:p>
            <a:pPr marL="742500" lvl="1" indent="-342900"/>
            <a:r>
              <a:rPr lang="en-US" sz="2400" dirty="0" smtClean="0">
                <a:solidFill>
                  <a:srgbClr val="003E72"/>
                </a:solidFill>
              </a:rPr>
              <a:t>ordinary </a:t>
            </a:r>
            <a:r>
              <a:rPr lang="en-US" sz="2400" dirty="0">
                <a:solidFill>
                  <a:srgbClr val="003E72"/>
                </a:solidFill>
              </a:rPr>
              <a:t>maintenance and pett</a:t>
            </a:r>
            <a:r>
              <a:rPr lang="en-US" dirty="0"/>
              <a:t>y repairs.</a:t>
            </a:r>
            <a:endParaRPr lang="en-GB" dirty="0"/>
          </a:p>
          <a:p>
            <a:pPr marL="0" indent="0">
              <a:buNone/>
            </a:pPr>
            <a:endParaRPr lang="en-GB" dirty="0">
              <a:solidFill>
                <a:srgbClr val="003E7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55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Termination of the Contract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contract of hire of property can be terminated for the following reasons:</a:t>
            </a:r>
            <a:endParaRPr lang="en-GB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Expiration </a:t>
            </a:r>
            <a:r>
              <a:rPr lang="en-US" dirty="0"/>
              <a:t>of the Term</a:t>
            </a:r>
            <a:endParaRPr lang="en-GB" dirty="0"/>
          </a:p>
          <a:p>
            <a:endParaRPr lang="en-US" dirty="0" smtClean="0"/>
          </a:p>
          <a:p>
            <a:r>
              <a:rPr lang="en-US" dirty="0" smtClean="0"/>
              <a:t>Death of </a:t>
            </a:r>
            <a:r>
              <a:rPr lang="en-US" dirty="0"/>
              <a:t>the lessee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Loss of </a:t>
            </a:r>
            <a:r>
              <a:rPr lang="en-US" dirty="0" smtClean="0"/>
              <a:t>Property</a:t>
            </a:r>
          </a:p>
          <a:p>
            <a:endParaRPr lang="en-US" dirty="0"/>
          </a:p>
          <a:p>
            <a:r>
              <a:rPr lang="en-US" dirty="0"/>
              <a:t>Transfer of </a:t>
            </a:r>
            <a:r>
              <a:rPr lang="en-US" dirty="0" smtClean="0"/>
              <a:t>Ownership (0nly for movable property)</a:t>
            </a:r>
          </a:p>
          <a:p>
            <a:endParaRPr lang="en-US" b="1" i="1" dirty="0"/>
          </a:p>
          <a:p>
            <a:endParaRPr lang="en-GB" b="1" i="1" dirty="0"/>
          </a:p>
          <a:p>
            <a:endParaRPr lang="en-GB" b="1" i="1" dirty="0"/>
          </a:p>
          <a:p>
            <a:endParaRPr lang="en-GB" dirty="0" smtClean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001000" y="6400800"/>
            <a:ext cx="1143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7</a:t>
            </a:r>
            <a:r>
              <a:rPr lang="en-US" dirty="0" smtClean="0">
                <a:solidFill>
                  <a:schemeClr val="bg1"/>
                </a:solidFill>
              </a:rPr>
              <a:t>-</a:t>
            </a:r>
            <a:fld id="{371251B7-68C7-6642-B148-612428CB3CD3}" type="slidenum">
              <a:rPr lang="en-US" smtClean="0">
                <a:solidFill>
                  <a:schemeClr val="bg1"/>
                </a:solidFill>
              </a:rPr>
              <a:pPr/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36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tudent">
  <a:themeElements>
    <a:clrScheme name="Custom 1">
      <a:dk1>
        <a:srgbClr val="003E72"/>
      </a:dk1>
      <a:lt1>
        <a:srgbClr val="FFFFFF"/>
      </a:lt1>
      <a:dk2>
        <a:srgbClr val="FFFFFF"/>
      </a:dk2>
      <a:lt2>
        <a:srgbClr val="00B3BE"/>
      </a:lt2>
      <a:accent1>
        <a:srgbClr val="0073CF"/>
      </a:accent1>
      <a:accent2>
        <a:srgbClr val="E37222"/>
      </a:accent2>
      <a:accent3>
        <a:srgbClr val="FFFFFF"/>
      </a:accent3>
      <a:accent4>
        <a:srgbClr val="003460"/>
      </a:accent4>
      <a:accent5>
        <a:srgbClr val="AABCE4"/>
      </a:accent5>
      <a:accent6>
        <a:srgbClr val="CE671E"/>
      </a:accent6>
      <a:hlink>
        <a:srgbClr val="FFFFFF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3E72"/>
        </a:dk1>
        <a:lt1>
          <a:srgbClr val="FFFFFF"/>
        </a:lt1>
        <a:dk2>
          <a:srgbClr val="FFFFFF"/>
        </a:dk2>
        <a:lt2>
          <a:srgbClr val="00B3BE"/>
        </a:lt2>
        <a:accent1>
          <a:srgbClr val="0073CF"/>
        </a:accent1>
        <a:accent2>
          <a:srgbClr val="E37222"/>
        </a:accent2>
        <a:accent3>
          <a:srgbClr val="FFFFFF"/>
        </a:accent3>
        <a:accent4>
          <a:srgbClr val="003460"/>
        </a:accent4>
        <a:accent5>
          <a:srgbClr val="AABCE4"/>
        </a:accent5>
        <a:accent6>
          <a:srgbClr val="CE671E"/>
        </a:accent6>
        <a:hlink>
          <a:srgbClr val="58A618"/>
        </a:hlink>
        <a:folHlink>
          <a:srgbClr val="8E25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3E72"/>
        </a:dk1>
        <a:lt1>
          <a:srgbClr val="FFFFFF"/>
        </a:lt1>
        <a:dk2>
          <a:srgbClr val="FFFFFF"/>
        </a:dk2>
        <a:lt2>
          <a:srgbClr val="83AFB4"/>
        </a:lt2>
        <a:accent1>
          <a:srgbClr val="6AADE4"/>
        </a:accent1>
        <a:accent2>
          <a:srgbClr val="EFBD47"/>
        </a:accent2>
        <a:accent3>
          <a:srgbClr val="FFFFFF"/>
        </a:accent3>
        <a:accent4>
          <a:srgbClr val="003460"/>
        </a:accent4>
        <a:accent5>
          <a:srgbClr val="B9D3EF"/>
        </a:accent5>
        <a:accent6>
          <a:srgbClr val="D9AB3F"/>
        </a:accent6>
        <a:hlink>
          <a:srgbClr val="A8B400"/>
        </a:hlink>
        <a:folHlink>
          <a:srgbClr val="6A40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3E72"/>
        </a:dk1>
        <a:lt1>
          <a:srgbClr val="FFFFFF"/>
        </a:lt1>
        <a:dk2>
          <a:srgbClr val="FFFFFF"/>
        </a:dk2>
        <a:lt2>
          <a:srgbClr val="156570"/>
        </a:lt2>
        <a:accent1>
          <a:srgbClr val="003E72"/>
        </a:accent1>
        <a:accent2>
          <a:srgbClr val="C84E00"/>
        </a:accent2>
        <a:accent3>
          <a:srgbClr val="FFFFFF"/>
        </a:accent3>
        <a:accent4>
          <a:srgbClr val="003460"/>
        </a:accent4>
        <a:accent5>
          <a:srgbClr val="AAAFBC"/>
        </a:accent5>
        <a:accent6>
          <a:srgbClr val="B54600"/>
        </a:accent6>
        <a:hlink>
          <a:srgbClr val="435125"/>
        </a:hlink>
        <a:folHlink>
          <a:srgbClr val="412D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1443</TotalTime>
  <Words>720</Words>
  <Application>Microsoft Macintosh PowerPoint</Application>
  <PresentationFormat>On-screen Show (4:3)</PresentationFormat>
  <Paragraphs>107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Student</vt:lpstr>
      <vt:lpstr>CHAPTER 7  TYPES OF CONTRACTS </vt:lpstr>
      <vt:lpstr>Contract of Sale</vt:lpstr>
      <vt:lpstr>Form </vt:lpstr>
      <vt:lpstr>Rights and Obligations of the Parties</vt:lpstr>
      <vt:lpstr>Specific Types of Contract of Sale </vt:lpstr>
      <vt:lpstr>Contract of Hire of Property </vt:lpstr>
      <vt:lpstr>Form </vt:lpstr>
      <vt:lpstr>Rights and Obligations of the Parties  </vt:lpstr>
      <vt:lpstr>Termination of the Contract </vt:lpstr>
      <vt:lpstr>Contract of Loan for Use</vt:lpstr>
      <vt:lpstr>Contract of Loan for Consumption</vt:lpstr>
      <vt:lpstr>Contract of Loan of money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BUSINESS LAW</dc:title>
  <dc:creator>user</dc:creator>
  <cp:lastModifiedBy>Alessandro Stasi</cp:lastModifiedBy>
  <cp:revision>94</cp:revision>
  <cp:lastPrinted>2013-09-19T04:16:06Z</cp:lastPrinted>
  <dcterms:created xsi:type="dcterms:W3CDTF">2015-03-09T06:03:55Z</dcterms:created>
  <dcterms:modified xsi:type="dcterms:W3CDTF">2015-03-21T08:07:35Z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