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2" r:id="rId2"/>
    <p:sldId id="444" r:id="rId3"/>
    <p:sldId id="445" r:id="rId4"/>
    <p:sldId id="446" r:id="rId5"/>
    <p:sldId id="447" r:id="rId6"/>
    <p:sldId id="449" r:id="rId7"/>
    <p:sldId id="450" r:id="rId8"/>
    <p:sldId id="451" r:id="rId9"/>
    <p:sldId id="452" r:id="rId10"/>
    <p:sldId id="453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bw"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29" autoAdjust="0"/>
  </p:normalViewPr>
  <p:slideViewPr>
    <p:cSldViewPr>
      <p:cViewPr varScale="1">
        <p:scale>
          <a:sx n="92" d="100"/>
          <a:sy n="92" d="100"/>
        </p:scale>
        <p:origin x="-148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4C2450C-0CF2-4B49-8F03-A51EBD669E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7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309F042-D708-4239-9F8B-0DC8F44C56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MS PGothic" pitchFamily="34" charset="-128"/>
        <a:cs typeface="Calibri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6A47E5-4EA3-A849-81EB-CD34A1AE957E}" type="slidenum">
              <a:rPr lang="th-TH" sz="1200">
                <a:latin typeface="Calibri" charset="0"/>
                <a:cs typeface="Calibri" charset="0"/>
              </a:rPr>
              <a:pPr eaLnBrk="1" hangingPunct="1"/>
              <a:t>5</a:t>
            </a:fld>
            <a:endParaRPr lang="th-TH" sz="1200">
              <a:latin typeface="Calibri" charset="0"/>
              <a:cs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232D3-170F-0442-A045-173218BC7938}" type="slidenum">
              <a:rPr lang="th-TH" sz="1200">
                <a:latin typeface="Calibri" charset="0"/>
                <a:cs typeface="Calibri" charset="0"/>
              </a:rPr>
              <a:pPr eaLnBrk="1" hangingPunct="1"/>
              <a:t>8</a:t>
            </a:fld>
            <a:endParaRPr lang="th-TH" sz="1200">
              <a:latin typeface="Calibri" charset="0"/>
              <a:cs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000" indent="-342000">
              <a:spcAft>
                <a:spcPts val="0"/>
              </a:spcAft>
              <a:buFont typeface="Arial"/>
              <a:buChar char="•"/>
              <a:defRPr sz="2600" b="0"/>
            </a:lvl1pPr>
            <a:lvl2pPr marL="741600" indent="-284400">
              <a:lnSpc>
                <a:spcPct val="90000"/>
              </a:lnSpc>
              <a:spcBef>
                <a:spcPts val="576"/>
              </a:spcBef>
              <a:spcAft>
                <a:spcPts val="0"/>
              </a:spcAft>
              <a:buFontTx/>
              <a:buChar char="-"/>
              <a:defRPr sz="2400" b="0"/>
            </a:lvl2pPr>
            <a:lvl3pPr marL="115200" indent="0">
              <a:spcAft>
                <a:spcPts val="0"/>
              </a:spcAft>
              <a:buNone/>
              <a:defRPr sz="2800" b="0"/>
            </a:lvl3pPr>
            <a:lvl4pPr indent="-342000">
              <a:spcAft>
                <a:spcPts val="0"/>
              </a:spcAft>
              <a:defRPr sz="2800" b="0"/>
            </a:lvl4pPr>
            <a:lvl5pPr indent="-342000">
              <a:spcAft>
                <a:spcPts val="0"/>
              </a:spcAft>
              <a:defRPr sz="28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1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80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27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24DF1-1BB3-4DC6-A6DA-C28E2623C06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4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267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3200" b="0"/>
            </a:lvl1pPr>
            <a:lvl2pPr>
              <a:defRPr sz="2400" b="1"/>
            </a:lvl2pPr>
            <a:lvl3pPr>
              <a:defRPr sz="2800" b="0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3200" b="0"/>
            </a:lvl1pPr>
            <a:lvl2pPr>
              <a:defRPr sz="2400" b="0"/>
            </a:lvl2pPr>
            <a:lvl3pPr>
              <a:defRPr sz="28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19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7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41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85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49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6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228600"/>
            <a:ext cx="83756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524000"/>
            <a:ext cx="8374063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1028" name="Picture 9" descr="Screen shot 2013-08-17 at 09.49.16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237288"/>
            <a:ext cx="914717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32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Calibri"/>
          <a:ea typeface="MS PGothic" pitchFamily="34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342000" indent="-342000" algn="l" rtl="0" eaLnBrk="1" fontAlgn="base" hangingPunct="1">
        <a:lnSpc>
          <a:spcPct val="80000"/>
        </a:lnSpc>
        <a:spcBef>
          <a:spcPts val="672"/>
        </a:spcBef>
        <a:spcAft>
          <a:spcPts val="0"/>
        </a:spcAft>
        <a:buFont typeface="Arial"/>
        <a:buChar char="•"/>
        <a:defRPr sz="26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2pPr>
      <a:lvl3pPr marL="741600" indent="-284400" algn="l" rtl="0" eaLnBrk="1" fontAlgn="base" hangingPunct="1">
        <a:lnSpc>
          <a:spcPct val="90000"/>
        </a:lnSpc>
        <a:spcBef>
          <a:spcPts val="576"/>
        </a:spcBef>
        <a:spcAft>
          <a:spcPts val="0"/>
        </a:spcAft>
        <a:buFontTx/>
        <a:buChar char="-"/>
        <a:defRPr sz="2400" baseline="0">
          <a:solidFill>
            <a:schemeClr val="tx1"/>
          </a:solidFill>
          <a:latin typeface="Calibri"/>
          <a:ea typeface="Calibri"/>
          <a:cs typeface="Calibri"/>
        </a:defRPr>
      </a:lvl3pPr>
      <a:lvl4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4pPr>
      <a:lvl5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CHAPTER 6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</a:rPr>
              <a:t>THE LAW OF CONTRACT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Termination </a:t>
            </a:r>
            <a:r>
              <a:rPr lang="en-US" dirty="0">
                <a:latin typeface="Calibri" charset="0"/>
              </a:rPr>
              <a:t>of contract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general conditions for termination of contract are as follows: </a:t>
            </a:r>
            <a:endParaRPr lang="en-US" dirty="0" smtClean="0"/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r>
              <a:rPr lang="en-US" b="1" dirty="0"/>
              <a:t>Automatic </a:t>
            </a:r>
            <a:r>
              <a:rPr lang="en-US" b="1" dirty="0" smtClean="0"/>
              <a:t>Termination</a:t>
            </a:r>
          </a:p>
          <a:p>
            <a:endParaRPr lang="en-US" b="1" dirty="0"/>
          </a:p>
          <a:p>
            <a:r>
              <a:rPr lang="en-US" b="1" dirty="0"/>
              <a:t>Termination by Agreement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Termination by Law</a:t>
            </a:r>
            <a:endParaRPr lang="en-GB" b="1" dirty="0"/>
          </a:p>
          <a:p>
            <a:pPr lvl="1"/>
            <a:r>
              <a:rPr lang="en-US" dirty="0" smtClean="0"/>
              <a:t>Non</a:t>
            </a:r>
            <a:r>
              <a:rPr lang="en-US" dirty="0"/>
              <a:t>-</a:t>
            </a:r>
            <a:r>
              <a:rPr lang="en-US" dirty="0" smtClean="0"/>
              <a:t>performance</a:t>
            </a:r>
            <a:endParaRPr lang="en-GB" dirty="0"/>
          </a:p>
          <a:p>
            <a:pPr lvl="1"/>
            <a:r>
              <a:rPr lang="en-US" dirty="0" smtClean="0"/>
              <a:t>Time or period essential to one party</a:t>
            </a:r>
          </a:p>
          <a:p>
            <a:pPr lvl="1"/>
            <a:r>
              <a:rPr lang="en-US" dirty="0" smtClean="0"/>
              <a:t>Impossibility </a:t>
            </a:r>
            <a:r>
              <a:rPr lang="en-US" dirty="0">
                <a:latin typeface="Calibri" charset="0"/>
              </a:rPr>
              <a:t>due to one </a:t>
            </a:r>
            <a:r>
              <a:rPr lang="en-US" dirty="0" smtClean="0">
                <a:latin typeface="Calibri" charset="0"/>
              </a:rPr>
              <a:t>party</a:t>
            </a:r>
            <a:endParaRPr lang="en-US" dirty="0">
              <a:latin typeface="Calibri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3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contract is a binding agreement between two or more parties (i.e., contractual parties) to regulate a legal relationship among </a:t>
            </a:r>
            <a:r>
              <a:rPr lang="en-US" dirty="0" smtClean="0"/>
              <a:t>themselves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US" dirty="0"/>
              <a:t>Thai law is based on the principle of </a:t>
            </a:r>
            <a:r>
              <a:rPr lang="en-US" b="1" dirty="0"/>
              <a:t>contractual </a:t>
            </a:r>
            <a:r>
              <a:rPr lang="en-US" b="1" dirty="0" smtClean="0"/>
              <a:t>freedom</a:t>
            </a:r>
            <a:r>
              <a:rPr lang="en-US" dirty="0" smtClean="0"/>
              <a:t>. This </a:t>
            </a:r>
            <a:r>
              <a:rPr lang="en-US" dirty="0"/>
              <a:t>means freedom </a:t>
            </a:r>
            <a:r>
              <a:rPr lang="en-US" dirty="0" smtClean="0"/>
              <a:t>to: </a:t>
            </a:r>
          </a:p>
          <a:p>
            <a:pPr marL="742500" lvl="1" indent="-342900"/>
            <a:r>
              <a:rPr lang="en-US" dirty="0"/>
              <a:t>E</a:t>
            </a:r>
            <a:r>
              <a:rPr lang="en-US" dirty="0" smtClean="0"/>
              <a:t>nter </a:t>
            </a:r>
            <a:r>
              <a:rPr lang="en-US" dirty="0"/>
              <a:t>into </a:t>
            </a:r>
            <a:r>
              <a:rPr lang="en-US" dirty="0" smtClean="0"/>
              <a:t>contracts</a:t>
            </a:r>
          </a:p>
          <a:p>
            <a:pPr marL="742500" lvl="1" indent="-342900"/>
            <a:r>
              <a:rPr lang="en-US" dirty="0"/>
              <a:t>S</a:t>
            </a:r>
            <a:r>
              <a:rPr lang="en-US" dirty="0" smtClean="0"/>
              <a:t>elect </a:t>
            </a:r>
            <a:r>
              <a:rPr lang="en-US" dirty="0"/>
              <a:t>the contract </a:t>
            </a:r>
            <a:r>
              <a:rPr lang="en-US" dirty="0" smtClean="0"/>
              <a:t>type</a:t>
            </a:r>
            <a:endParaRPr lang="en-US" dirty="0"/>
          </a:p>
          <a:p>
            <a:pPr marL="742500" lvl="1" indent="-342900"/>
            <a:r>
              <a:rPr lang="en-US" dirty="0"/>
              <a:t>C</a:t>
            </a:r>
            <a:r>
              <a:rPr lang="en-US" dirty="0" smtClean="0"/>
              <a:t>hoose </a:t>
            </a:r>
            <a:r>
              <a:rPr lang="en-US" dirty="0"/>
              <a:t>the contracting </a:t>
            </a:r>
            <a:r>
              <a:rPr lang="en-US" dirty="0" smtClean="0"/>
              <a:t>party </a:t>
            </a:r>
          </a:p>
          <a:p>
            <a:pPr marL="742500" lvl="1" indent="-342900"/>
            <a:r>
              <a:rPr lang="en-US" dirty="0"/>
              <a:t>D</a:t>
            </a:r>
            <a:r>
              <a:rPr lang="en-US" dirty="0" smtClean="0"/>
              <a:t>ecide </a:t>
            </a:r>
            <a:r>
              <a:rPr lang="en-US" dirty="0"/>
              <a:t>the contents and form of the contract </a:t>
            </a:r>
            <a:endParaRPr lang="en-US" dirty="0" smtClean="0"/>
          </a:p>
          <a:p>
            <a:pPr marL="742500" lvl="1" indent="-342900"/>
            <a:r>
              <a:rPr lang="en-US" dirty="0"/>
              <a:t>T</a:t>
            </a:r>
            <a:r>
              <a:rPr lang="en-US" dirty="0" smtClean="0"/>
              <a:t>erminate </a:t>
            </a:r>
            <a:r>
              <a:rPr lang="en-US" dirty="0"/>
              <a:t>the contract under agreed terms and </a:t>
            </a:r>
            <a:r>
              <a:rPr lang="en-US" dirty="0" smtClean="0"/>
              <a:t>conditions </a:t>
            </a:r>
            <a:endParaRPr lang="en-GB" b="1" dirty="0"/>
          </a:p>
          <a:p>
            <a:endParaRPr lang="en-US" b="1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8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Contracts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Depending upon the criteria applied, contracts can be classified </a:t>
            </a:r>
            <a:r>
              <a:rPr lang="en-US" dirty="0" smtClean="0"/>
              <a:t>as: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Reciprocal </a:t>
            </a:r>
            <a:r>
              <a:rPr lang="en-US" dirty="0" smtClean="0"/>
              <a:t>v. Non</a:t>
            </a:r>
            <a:r>
              <a:rPr lang="en-US" dirty="0"/>
              <a:t>-reciprocal</a:t>
            </a:r>
            <a:endParaRPr lang="en-GB" sz="1800" dirty="0"/>
          </a:p>
          <a:p>
            <a:endParaRPr lang="en-US" sz="1800" dirty="0" smtClean="0"/>
          </a:p>
          <a:p>
            <a:r>
              <a:rPr lang="en-US" dirty="0"/>
              <a:t>Onerous </a:t>
            </a:r>
            <a:r>
              <a:rPr lang="en-US" dirty="0" smtClean="0"/>
              <a:t>v. Gratuitous</a:t>
            </a:r>
            <a:endParaRPr lang="en-GB" sz="1800" dirty="0"/>
          </a:p>
          <a:p>
            <a:endParaRPr lang="en-US" sz="1800" dirty="0" smtClean="0"/>
          </a:p>
          <a:p>
            <a:r>
              <a:rPr lang="en-US" dirty="0"/>
              <a:t>Principal </a:t>
            </a:r>
            <a:r>
              <a:rPr lang="en-US" dirty="0" smtClean="0"/>
              <a:t>v. Accessory </a:t>
            </a:r>
            <a:endParaRPr lang="en-GB" sz="1800" dirty="0"/>
          </a:p>
          <a:p>
            <a:endParaRPr lang="en-US" sz="1800" dirty="0" smtClean="0"/>
          </a:p>
          <a:p>
            <a:r>
              <a:rPr lang="en-US" dirty="0"/>
              <a:t>Nominate </a:t>
            </a:r>
            <a:r>
              <a:rPr lang="en-US" dirty="0" smtClean="0"/>
              <a:t>v. Innominate </a:t>
            </a:r>
            <a:endParaRPr lang="en-GB" sz="1800" dirty="0"/>
          </a:p>
          <a:p>
            <a:endParaRPr lang="en-US" sz="1800" dirty="0" smtClean="0"/>
          </a:p>
          <a:p>
            <a:r>
              <a:rPr lang="en-US" dirty="0"/>
              <a:t>Consensual </a:t>
            </a:r>
            <a:r>
              <a:rPr lang="en-US" dirty="0" smtClean="0"/>
              <a:t>v. Real </a:t>
            </a:r>
            <a:endParaRPr lang="en-GB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7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a Contract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alibri" charset="0"/>
              </a:rPr>
              <a:t>Declaration of intention of </a:t>
            </a:r>
            <a:r>
              <a:rPr lang="en-GB" b="1" dirty="0">
                <a:latin typeface="Calibri" charset="0"/>
              </a:rPr>
              <a:t>offer</a:t>
            </a:r>
            <a:r>
              <a:rPr lang="en-GB" dirty="0">
                <a:latin typeface="Calibri" charset="0"/>
              </a:rPr>
              <a:t> from one </a:t>
            </a:r>
            <a:r>
              <a:rPr lang="en-GB" dirty="0" smtClean="0">
                <a:latin typeface="Calibri" charset="0"/>
              </a:rPr>
              <a:t>party</a:t>
            </a:r>
          </a:p>
          <a:p>
            <a:pPr>
              <a:defRPr/>
            </a:pPr>
            <a:endParaRPr lang="en-GB" dirty="0">
              <a:latin typeface="Calibri" charset="0"/>
            </a:endParaRPr>
          </a:p>
          <a:p>
            <a:pPr>
              <a:defRPr/>
            </a:pPr>
            <a:r>
              <a:rPr lang="en-GB" dirty="0" smtClean="0">
                <a:latin typeface="Calibri" charset="0"/>
              </a:rPr>
              <a:t>Declaration </a:t>
            </a:r>
            <a:r>
              <a:rPr lang="en-GB" dirty="0">
                <a:latin typeface="Calibri" charset="0"/>
              </a:rPr>
              <a:t>of intention of </a:t>
            </a:r>
            <a:r>
              <a:rPr lang="en-GB" b="1" dirty="0">
                <a:latin typeface="Calibri" charset="0"/>
              </a:rPr>
              <a:t>acceptance</a:t>
            </a:r>
            <a:r>
              <a:rPr lang="en-GB" dirty="0">
                <a:latin typeface="Calibri" charset="0"/>
              </a:rPr>
              <a:t>  from the other </a:t>
            </a:r>
            <a:r>
              <a:rPr lang="en-GB" dirty="0" smtClean="0">
                <a:latin typeface="Calibri" charset="0"/>
              </a:rPr>
              <a:t>party</a:t>
            </a:r>
          </a:p>
          <a:p>
            <a:pPr>
              <a:defRPr/>
            </a:pPr>
            <a:endParaRPr lang="en-GB" dirty="0">
              <a:latin typeface="Calibri" charset="0"/>
            </a:endParaRPr>
          </a:p>
          <a:p>
            <a:pPr>
              <a:defRPr/>
            </a:pPr>
            <a:r>
              <a:rPr lang="en-US" dirty="0"/>
              <a:t>Parties must agree upon all </a:t>
            </a:r>
            <a:r>
              <a:rPr lang="en-US" b="1" dirty="0"/>
              <a:t>essential elements </a:t>
            </a:r>
            <a:r>
              <a:rPr lang="en-US" dirty="0"/>
              <a:t>of a </a:t>
            </a:r>
            <a:r>
              <a:rPr lang="en-US" dirty="0" smtClean="0"/>
              <a:t>contract.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1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Offer</a:t>
            </a:r>
            <a:endParaRPr lang="en-US" dirty="0">
              <a:latin typeface="Calibri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offer is a valid and clear request made by one person to another which manifests a willingness to enter into a contract. </a:t>
            </a:r>
            <a:endParaRPr lang="en-US" dirty="0" smtClean="0"/>
          </a:p>
          <a:p>
            <a:endParaRPr lang="en-US" dirty="0">
              <a:latin typeface="Calibri" charset="0"/>
            </a:endParaRPr>
          </a:p>
          <a:p>
            <a:pPr eaLnBrk="1" hangingPunct="1"/>
            <a:r>
              <a:rPr lang="en-US" b="1" dirty="0">
                <a:latin typeface="Calibri" charset="0"/>
              </a:rPr>
              <a:t>Offeror</a:t>
            </a:r>
            <a:r>
              <a:rPr lang="en-US" dirty="0">
                <a:latin typeface="Calibri" charset="0"/>
              </a:rPr>
              <a:t>: person making the proposal </a:t>
            </a:r>
            <a:endParaRPr lang="en-US" dirty="0" smtClean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b="1" dirty="0">
                <a:latin typeface="Calibri" charset="0"/>
              </a:rPr>
              <a:t>Offeree</a:t>
            </a:r>
            <a:r>
              <a:rPr lang="en-US" dirty="0">
                <a:latin typeface="Calibri" charset="0"/>
              </a:rPr>
              <a:t>: person to whom it is made. </a:t>
            </a:r>
            <a:endParaRPr lang="en-US" dirty="0" smtClean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>
                <a:latin typeface="Calibri" charset="0"/>
              </a:rPr>
              <a:t>Upon receipt, the offer confers on the offeree the power of </a:t>
            </a:r>
            <a:r>
              <a:rPr lang="en-US" b="1" dirty="0">
                <a:latin typeface="Calibri" charset="0"/>
              </a:rPr>
              <a:t>acceptance</a:t>
            </a:r>
            <a:r>
              <a:rPr lang="en-US" dirty="0">
                <a:latin typeface="Calibri" charset="0"/>
              </a:rPr>
              <a:t>.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4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cs typeface="Calibri" charset="0"/>
              </a:rPr>
              <a:t>Essentials of an Offer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cs typeface="Calibri" charset="0"/>
              </a:rPr>
              <a:t>Intention</a:t>
            </a:r>
            <a:r>
              <a:rPr lang="en-US" dirty="0">
                <a:latin typeface="Calibri" charset="0"/>
                <a:cs typeface="Calibri" charset="0"/>
              </a:rPr>
              <a:t>. An offer must manifest an intention to enter into a contract. It is </a:t>
            </a:r>
            <a:r>
              <a:rPr lang="en-US" dirty="0"/>
              <a:t>determined objectively from the outward manifestations of his actions, words and conduct. </a:t>
            </a:r>
            <a:endParaRPr lang="en-US" dirty="0">
              <a:latin typeface="Calibri" charset="0"/>
              <a:cs typeface="Calibri" charset="0"/>
            </a:endParaRPr>
          </a:p>
          <a:p>
            <a:pPr eaLnBrk="1" hangingPunct="1"/>
            <a:endParaRPr lang="en-US" b="1" dirty="0" smtClean="0">
              <a:latin typeface="Calibri" charset="0"/>
              <a:cs typeface="Calibri" charset="0"/>
            </a:endParaRPr>
          </a:p>
          <a:p>
            <a:pPr eaLnBrk="1" hangingPunct="1"/>
            <a:r>
              <a:rPr lang="en-US" b="1" dirty="0" smtClean="0">
                <a:latin typeface="Calibri" charset="0"/>
                <a:cs typeface="Calibri" charset="0"/>
              </a:rPr>
              <a:t>Communication</a:t>
            </a:r>
            <a:r>
              <a:rPr lang="en-US" dirty="0" smtClean="0">
                <a:latin typeface="Calibri" charset="0"/>
                <a:cs typeface="Calibri" charset="0"/>
              </a:rPr>
              <a:t>. The offeree must have knowledge of the offer; he cannot agree to something of which he has no knowledge. </a:t>
            </a:r>
          </a:p>
          <a:p>
            <a:pPr eaLnBrk="1" hangingPunct="1"/>
            <a:endParaRPr lang="en-US" dirty="0" smtClean="0">
              <a:latin typeface="Calibri" charset="0"/>
              <a:cs typeface="Calibri" charset="0"/>
            </a:endParaRPr>
          </a:p>
          <a:p>
            <a:r>
              <a:rPr lang="en-US" b="1" dirty="0" smtClean="0"/>
              <a:t>Definiteness</a:t>
            </a:r>
            <a:r>
              <a:rPr lang="en-US" dirty="0" smtClean="0"/>
              <a:t>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terms and conditions of a contract must be certain. </a:t>
            </a:r>
            <a:endParaRPr lang="en-US" dirty="0">
              <a:latin typeface="Calibri" charset="0"/>
              <a:cs typeface="Calibri" charset="0"/>
            </a:endParaRPr>
          </a:p>
          <a:p>
            <a:pPr eaLnBrk="1" hangingPunct="1"/>
            <a:endParaRPr lang="en-US" dirty="0">
              <a:latin typeface="Calibri" charset="0"/>
              <a:cs typeface="Calibri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8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cs typeface="Calibri" charset="0"/>
              </a:rPr>
              <a:t>Duration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The </a:t>
            </a:r>
            <a:r>
              <a:rPr lang="en-US" dirty="0"/>
              <a:t>ways in which an offer may be terminated, other than by acceptance, </a:t>
            </a:r>
            <a:r>
              <a:rPr lang="en-US" dirty="0" smtClean="0"/>
              <a:t>are: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spcAft>
                <a:spcPts val="1800"/>
              </a:spcAft>
              <a:defRPr/>
            </a:pPr>
            <a:r>
              <a:rPr lang="en-US" dirty="0" smtClean="0">
                <a:latin typeface="Calibri" charset="0"/>
              </a:rPr>
              <a:t>Lapse </a:t>
            </a:r>
            <a:r>
              <a:rPr lang="en-US" dirty="0">
                <a:latin typeface="Calibri" charset="0"/>
              </a:rPr>
              <a:t>of time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dirty="0">
                <a:latin typeface="Calibri" charset="0"/>
              </a:rPr>
              <a:t>Revocation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en-US" dirty="0" smtClean="0">
                <a:latin typeface="Calibri" charset="0"/>
              </a:rPr>
              <a:t>Rejection</a:t>
            </a:r>
            <a:endParaRPr lang="en-US" dirty="0">
              <a:latin typeface="Calibri" charset="0"/>
            </a:endParaRPr>
          </a:p>
          <a:p>
            <a:pPr eaLnBrk="1" hangingPunct="1">
              <a:spcAft>
                <a:spcPts val="1800"/>
              </a:spcAft>
              <a:defRPr/>
            </a:pPr>
            <a:r>
              <a:rPr lang="en-US" dirty="0">
                <a:latin typeface="Calibri" charset="0"/>
              </a:rPr>
              <a:t>Death or loss of </a:t>
            </a:r>
            <a:r>
              <a:rPr lang="en-US" dirty="0" smtClean="0">
                <a:latin typeface="Calibri" charset="0"/>
              </a:rPr>
              <a:t>capacity</a:t>
            </a:r>
            <a:endParaRPr lang="en-US" dirty="0">
              <a:latin typeface="Calibri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9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cs typeface="Calibri" charset="0"/>
              </a:rPr>
              <a:t>Acceptance</a:t>
            </a:r>
            <a:endParaRPr lang="en-US" dirty="0">
              <a:latin typeface="Calibri" charset="0"/>
              <a:cs typeface="Calibri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84175" y="1449388"/>
            <a:ext cx="8374063" cy="4722812"/>
          </a:xfrm>
        </p:spPr>
        <p:txBody>
          <a:bodyPr/>
          <a:lstStyle/>
          <a:p>
            <a:pPr>
              <a:defRPr/>
            </a:pPr>
            <a:r>
              <a:rPr lang="en-US" dirty="0"/>
              <a:t>Acceptance is the manifestation of intention by which the offeree communicates his consent to the terms and conditions of the offer received. 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 marL="742500" lvl="1" indent="-342900">
              <a:lnSpc>
                <a:spcPct val="80000"/>
              </a:lnSpc>
              <a:defRPr/>
            </a:pPr>
            <a:r>
              <a:rPr lang="en-US" b="1" dirty="0" smtClean="0"/>
              <a:t>Silence </a:t>
            </a:r>
            <a:r>
              <a:rPr lang="en-US" dirty="0"/>
              <a:t>or </a:t>
            </a:r>
            <a:r>
              <a:rPr lang="en-US" dirty="0" smtClean="0"/>
              <a:t>inaction </a:t>
            </a:r>
            <a:r>
              <a:rPr lang="en-US" dirty="0"/>
              <a:t>does not amount to acceptance of the offer. </a:t>
            </a:r>
            <a:endParaRPr lang="en-US" dirty="0" smtClean="0"/>
          </a:p>
          <a:p>
            <a:pPr marL="742500" lvl="1" indent="-342900">
              <a:lnSpc>
                <a:spcPct val="80000"/>
              </a:lnSpc>
              <a:defRPr/>
            </a:pPr>
            <a:endParaRPr lang="en-US" dirty="0" smtClean="0"/>
          </a:p>
          <a:p>
            <a:pPr marL="742500" lvl="1" indent="-342900">
              <a:lnSpc>
                <a:spcPct val="80000"/>
              </a:lnSpc>
              <a:defRPr/>
            </a:pPr>
            <a:r>
              <a:rPr lang="en-US" b="1" dirty="0" smtClean="0"/>
              <a:t>Late acceptance </a:t>
            </a:r>
            <a:r>
              <a:rPr lang="en-US" dirty="0" smtClean="0"/>
              <a:t>is </a:t>
            </a:r>
            <a:r>
              <a:rPr lang="en-US" dirty="0"/>
              <a:t>an acceptance which reaches the offerer after the time for </a:t>
            </a:r>
            <a:r>
              <a:rPr lang="en-US" dirty="0" smtClean="0"/>
              <a:t>acceptance. It is considered as a new offer.</a:t>
            </a:r>
          </a:p>
          <a:p>
            <a:pPr marL="742500" lvl="1" indent="-342900">
              <a:lnSpc>
                <a:spcPct val="80000"/>
              </a:lnSpc>
              <a:defRPr/>
            </a:pPr>
            <a:endParaRPr lang="en-US" dirty="0" smtClean="0"/>
          </a:p>
          <a:p>
            <a:pPr marL="742500" lvl="1" indent="-342900">
              <a:lnSpc>
                <a:spcPct val="80000"/>
              </a:lnSpc>
              <a:defRPr/>
            </a:pPr>
            <a:r>
              <a:rPr lang="en-US" b="1" dirty="0" smtClean="0"/>
              <a:t>Counteroffer.</a:t>
            </a:r>
            <a:r>
              <a:rPr lang="en-US" dirty="0" smtClean="0"/>
              <a:t> If </a:t>
            </a:r>
            <a:r>
              <a:rPr lang="en-US" dirty="0"/>
              <a:t>the offeree does not accept all the terms of the original offer, the </a:t>
            </a:r>
            <a:r>
              <a:rPr lang="en-US" dirty="0" smtClean="0"/>
              <a:t>modifications </a:t>
            </a:r>
            <a:r>
              <a:rPr lang="en-US" dirty="0"/>
              <a:t>convert the acceptance into a counteroffer which can in turn be accepted or </a:t>
            </a:r>
            <a:r>
              <a:rPr lang="en-US" dirty="0" smtClean="0"/>
              <a:t>rejected.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6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a Contract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Parties</a:t>
            </a:r>
            <a:r>
              <a:rPr lang="en-US" dirty="0" smtClean="0"/>
              <a:t>: only </a:t>
            </a:r>
            <a:r>
              <a:rPr lang="en-US" dirty="0"/>
              <a:t>the parties to a contract are bound by its terms.</a:t>
            </a:r>
            <a:r>
              <a:rPr lang="en-GB" dirty="0"/>
              <a:t> </a:t>
            </a:r>
            <a:r>
              <a:rPr lang="en-US" dirty="0"/>
              <a:t>This means that parties enjoy equality of position in contractual </a:t>
            </a:r>
            <a:r>
              <a:rPr lang="en-US" dirty="0" smtClean="0"/>
              <a:t>relations.</a:t>
            </a:r>
          </a:p>
          <a:p>
            <a:endParaRPr lang="en-US" dirty="0"/>
          </a:p>
          <a:p>
            <a:r>
              <a:rPr lang="en-GB" b="1" dirty="0" smtClean="0"/>
              <a:t>Third Parties</a:t>
            </a:r>
            <a:r>
              <a:rPr lang="en-GB" dirty="0" smtClean="0"/>
              <a:t> </a:t>
            </a:r>
          </a:p>
          <a:p>
            <a:pPr marL="742500" lvl="1" indent="-342900"/>
            <a:r>
              <a:rPr lang="en-GB" dirty="0" smtClean="0"/>
              <a:t>General rule: </a:t>
            </a:r>
            <a:r>
              <a:rPr lang="en-US" dirty="0" smtClean="0"/>
              <a:t>contracts </a:t>
            </a:r>
            <a:r>
              <a:rPr lang="en-US" dirty="0"/>
              <a:t>do not bind third </a:t>
            </a:r>
            <a:r>
              <a:rPr lang="en-US" dirty="0" smtClean="0"/>
              <a:t>parties.</a:t>
            </a:r>
          </a:p>
          <a:p>
            <a:pPr marL="742500" lvl="1" indent="-342900"/>
            <a:r>
              <a:rPr lang="en-US" dirty="0" smtClean="0"/>
              <a:t>Exception: if </a:t>
            </a:r>
            <a:r>
              <a:rPr lang="en-US" dirty="0"/>
              <a:t>a contract contains some stipulations granting benefits for a third party, the latter has a right to demand such performance directly from the </a:t>
            </a:r>
            <a:r>
              <a:rPr lang="en-US" dirty="0" smtClean="0"/>
              <a:t>debtor</a:t>
            </a:r>
            <a:r>
              <a:rPr lang="en-US" dirty="0"/>
              <a:t>.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9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">
  <a:themeElements>
    <a:clrScheme name="Custom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FFFFFF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525</Words>
  <Application>Microsoft Macintosh PowerPoint</Application>
  <PresentationFormat>On-screen Show (4:3)</PresentationFormat>
  <Paragraphs>86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Student</vt:lpstr>
      <vt:lpstr>CHAPTER 6  THE LAW OF CONTRACT </vt:lpstr>
      <vt:lpstr>Definition</vt:lpstr>
      <vt:lpstr>Classification of Contracts </vt:lpstr>
      <vt:lpstr>Requirements of a Contract </vt:lpstr>
      <vt:lpstr>Offer</vt:lpstr>
      <vt:lpstr>Essentials of an Offer</vt:lpstr>
      <vt:lpstr>Duration</vt:lpstr>
      <vt:lpstr>Acceptance</vt:lpstr>
      <vt:lpstr>Effects of a Contract </vt:lpstr>
      <vt:lpstr>Termination of contract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LAW</dc:title>
  <dc:creator>user</dc:creator>
  <cp:lastModifiedBy>Alessandro Stasi</cp:lastModifiedBy>
  <cp:revision>86</cp:revision>
  <cp:lastPrinted>2013-09-19T04:16:06Z</cp:lastPrinted>
  <dcterms:created xsi:type="dcterms:W3CDTF">2015-03-09T06:03:55Z</dcterms:created>
  <dcterms:modified xsi:type="dcterms:W3CDTF">2015-03-18T06:20:40Z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