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2" r:id="rId2"/>
    <p:sldId id="367" r:id="rId3"/>
    <p:sldId id="369" r:id="rId4"/>
    <p:sldId id="371" r:id="rId5"/>
    <p:sldId id="372" r:id="rId6"/>
    <p:sldId id="375" r:id="rId7"/>
    <p:sldId id="377" r:id="rId8"/>
    <p:sldId id="381" r:id="rId9"/>
    <p:sldId id="382" r:id="rId10"/>
    <p:sldId id="383" r:id="rId11"/>
    <p:sldId id="385" r:id="rId12"/>
    <p:sldId id="386" r:id="rId13"/>
    <p:sldId id="387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29" autoAdjust="0"/>
  </p:normalViewPr>
  <p:slideViewPr>
    <p:cSldViewPr>
      <p:cViewPr varScale="1">
        <p:scale>
          <a:sx n="68" d="100"/>
          <a:sy n="68" d="100"/>
        </p:scale>
        <p:origin x="-1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C2450C-0CF2-4B49-8F03-A51EBD669E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7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09F042-D708-4239-9F8B-0DC8F44C5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MS PGothic" pitchFamily="34" charset="-128"/>
        <a:cs typeface="Calibri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000" indent="-342000">
              <a:spcAft>
                <a:spcPts val="0"/>
              </a:spcAft>
              <a:buFont typeface="Arial"/>
              <a:buChar char="•"/>
              <a:defRPr sz="2600" b="0"/>
            </a:lvl1pPr>
            <a:lvl2pPr marL="741600" indent="-2844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Tx/>
              <a:buChar char="-"/>
              <a:defRPr sz="2400" b="0"/>
            </a:lvl2pPr>
            <a:lvl3pPr marL="115200" indent="0">
              <a:spcAft>
                <a:spcPts val="0"/>
              </a:spcAft>
              <a:buNone/>
              <a:defRPr sz="2800" b="0"/>
            </a:lvl3pPr>
            <a:lvl4pPr indent="-342000">
              <a:spcAft>
                <a:spcPts val="0"/>
              </a:spcAft>
              <a:defRPr sz="2800" b="0"/>
            </a:lvl4pPr>
            <a:lvl5pPr indent="-342000">
              <a:spcAft>
                <a:spcPts val="0"/>
              </a:spcAft>
              <a:defRPr sz="28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7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24DF1-1BB3-4DC6-A6DA-C28E2623C06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67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3200" b="0"/>
            </a:lvl1pPr>
            <a:lvl2pPr>
              <a:defRPr sz="2400" b="1"/>
            </a:lvl2pPr>
            <a:lvl3pPr>
              <a:defRPr sz="2800" b="0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3200" b="0"/>
            </a:lvl1pPr>
            <a:lvl2pPr>
              <a:defRPr sz="2400" b="0"/>
            </a:lvl2pPr>
            <a:lvl3pPr>
              <a:defRPr sz="2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7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8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49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28600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2400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28" name="Picture 9" descr="Screen shot 2013-08-17 at 09.49.16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237288"/>
            <a:ext cx="91471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32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Calibri"/>
          <a:ea typeface="MS PGothic" pitchFamily="34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000" indent="-342000" algn="l" rtl="0" eaLnBrk="1" fontAlgn="base" hangingPunct="1">
        <a:lnSpc>
          <a:spcPct val="80000"/>
        </a:lnSpc>
        <a:spcBef>
          <a:spcPts val="672"/>
        </a:spcBef>
        <a:spcAft>
          <a:spcPts val="0"/>
        </a:spcAft>
        <a:buFont typeface="Arial"/>
        <a:buChar char="•"/>
        <a:defRPr sz="26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2pPr>
      <a:lvl3pPr marL="741600" indent="-284400" algn="l" rtl="0" eaLnBrk="1" fontAlgn="base" hangingPunct="1">
        <a:lnSpc>
          <a:spcPct val="90000"/>
        </a:lnSpc>
        <a:spcBef>
          <a:spcPts val="576"/>
        </a:spcBef>
        <a:spcAft>
          <a:spcPts val="0"/>
        </a:spcAft>
        <a:buFontTx/>
        <a:buChar char="-"/>
        <a:defRPr sz="2400" baseline="0">
          <a:solidFill>
            <a:schemeClr val="tx1"/>
          </a:solidFill>
          <a:latin typeface="Calibri"/>
          <a:ea typeface="Calibri"/>
          <a:cs typeface="Calibri"/>
        </a:defRPr>
      </a:lvl3pPr>
      <a:lvl4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4pPr>
      <a:lvl5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CHAPTER 11</a:t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</a:rPr>
              <a:t>BUSINESS ORGANIZATIONS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Limited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contract </a:t>
            </a:r>
            <a:r>
              <a:rPr lang="en-US" dirty="0"/>
              <a:t>whereby two or more persons agree to unite for a common undertaking, with a view of sharing the profits which may be derived therefrom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incorporation of a Private Limited Company requires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minimum of three </a:t>
            </a:r>
            <a:r>
              <a:rPr lang="en-US" dirty="0" smtClean="0"/>
              <a:t>promoters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</a:t>
            </a:r>
            <a:r>
              <a:rPr lang="en-US" dirty="0" smtClean="0"/>
              <a:t>director and an auditor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memorandum of </a:t>
            </a:r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statutory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Registration </a:t>
            </a:r>
            <a:r>
              <a:rPr lang="en-US" dirty="0"/>
              <a:t>of the incorporation </a:t>
            </a: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4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Limited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MS PGothic" charset="0"/>
              </a:rPr>
              <a:t>Organization that </a:t>
            </a:r>
            <a:r>
              <a:rPr lang="en-US" dirty="0">
                <a:latin typeface="Calibri" charset="0"/>
                <a:ea typeface="MS PGothic" charset="0"/>
              </a:rPr>
              <a:t>is established with the purpose of procuring investment from the public in general by the offering of its shares.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incorporation of a </a:t>
            </a:r>
            <a:r>
              <a:rPr lang="en-US" dirty="0" smtClean="0"/>
              <a:t>Public Limited </a:t>
            </a:r>
            <a:r>
              <a:rPr lang="en-US" dirty="0"/>
              <a:t>Company requires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minimum of </a:t>
            </a:r>
            <a:r>
              <a:rPr lang="en-US" dirty="0" smtClean="0"/>
              <a:t>fifteen promoters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dirty="0" smtClean="0"/>
              <a:t>five directors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memorandum of </a:t>
            </a:r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statutory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Registration </a:t>
            </a:r>
            <a:r>
              <a:rPr lang="en-US" dirty="0"/>
              <a:t>of the incorporation </a:t>
            </a: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MS PGothic" charset="0"/>
              </a:rPr>
              <a:t>Types of </a:t>
            </a:r>
            <a:r>
              <a:rPr lang="en-US" dirty="0"/>
              <a:t>Public Limited Company</a:t>
            </a:r>
            <a:r>
              <a:rPr lang="en-US" dirty="0" smtClean="0">
                <a:latin typeface="Calibri" charset="0"/>
                <a:ea typeface="MS PGothic" charset="0"/>
              </a:rPr>
              <a:t> 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Calibri" charset="0"/>
                <a:ea typeface="MS PGothic" charset="0"/>
              </a:rPr>
              <a:t>There are two kinds of public company </a:t>
            </a:r>
            <a:r>
              <a:rPr lang="en-US" dirty="0" smtClean="0">
                <a:latin typeface="Calibri" charset="0"/>
                <a:ea typeface="MS PGothic" charset="0"/>
              </a:rPr>
              <a:t>limited:</a:t>
            </a:r>
          </a:p>
          <a:p>
            <a:pPr marL="0" indent="0" eaLnBrk="1" hangingPunct="1">
              <a:buNone/>
            </a:pPr>
            <a:endParaRPr lang="en-US" dirty="0">
              <a:latin typeface="Calibri" charset="0"/>
              <a:ea typeface="MS PGothic" charset="0"/>
            </a:endParaRPr>
          </a:p>
          <a:p>
            <a:r>
              <a:rPr lang="en-US" b="1" dirty="0" smtClean="0">
                <a:latin typeface="Calibri" charset="0"/>
                <a:ea typeface="MS PGothic" charset="0"/>
              </a:rPr>
              <a:t>Listed </a:t>
            </a:r>
            <a:r>
              <a:rPr lang="en-US" b="1" dirty="0">
                <a:latin typeface="Calibri" charset="0"/>
                <a:ea typeface="MS PGothic" charset="0"/>
              </a:rPr>
              <a:t>public company limited</a:t>
            </a:r>
            <a:r>
              <a:rPr lang="en-US" dirty="0">
                <a:latin typeface="Calibri" charset="0"/>
                <a:ea typeface="MS PGothic" charset="0"/>
              </a:rPr>
              <a:t>: it is registered and listed on the Stock Exchange of Thailand (SET)</a:t>
            </a:r>
            <a:r>
              <a:rPr lang="en-US" dirty="0" smtClean="0">
                <a:latin typeface="Calibri" charset="0"/>
                <a:ea typeface="MS PGothic" charset="0"/>
              </a:rPr>
              <a:t>;</a:t>
            </a:r>
          </a:p>
          <a:p>
            <a:endParaRPr lang="en-US" dirty="0">
              <a:latin typeface="Calibri" charset="0"/>
              <a:ea typeface="MS PGothic" charset="0"/>
            </a:endParaRPr>
          </a:p>
          <a:p>
            <a:r>
              <a:rPr lang="en-US" b="1" dirty="0" smtClean="0">
                <a:latin typeface="Calibri" charset="0"/>
                <a:ea typeface="MS PGothic" charset="0"/>
              </a:rPr>
              <a:t>Non Listed </a:t>
            </a:r>
            <a:r>
              <a:rPr lang="en-US" b="1" dirty="0">
                <a:latin typeface="Calibri" charset="0"/>
                <a:ea typeface="MS PGothic" charset="0"/>
              </a:rPr>
              <a:t>public company limited</a:t>
            </a:r>
            <a:r>
              <a:rPr lang="en-US" dirty="0">
                <a:latin typeface="Calibri" charset="0"/>
                <a:ea typeface="MS PGothic" charset="0"/>
              </a:rPr>
              <a:t>: it is NOT registered and listed on the SET.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Forms of Business Presence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dirty="0" smtClean="0"/>
              <a:t>The </a:t>
            </a:r>
            <a:r>
              <a:rPr lang="en-US" b="1" dirty="0"/>
              <a:t>Foreign Business Act </a:t>
            </a:r>
            <a:r>
              <a:rPr lang="en-US" dirty="0"/>
              <a:t>provides </a:t>
            </a:r>
            <a:r>
              <a:rPr lang="en-US" dirty="0" smtClean="0"/>
              <a:t>3 lists which enumerate the conditions </a:t>
            </a:r>
            <a:r>
              <a:rPr lang="en-US" dirty="0"/>
              <a:t>that a foreigner must fulfill in order to set up a business in </a:t>
            </a:r>
            <a:r>
              <a:rPr lang="en-US" dirty="0" smtClean="0"/>
              <a:t>Thailand: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i="1" dirty="0" smtClean="0"/>
              <a:t>List 1</a:t>
            </a:r>
            <a:r>
              <a:rPr lang="en-US" dirty="0" smtClean="0"/>
              <a:t>: foreigners </a:t>
            </a:r>
            <a:r>
              <a:rPr lang="en-US" dirty="0"/>
              <a:t>cannot engage in </a:t>
            </a:r>
            <a:r>
              <a:rPr lang="en-US" dirty="0" smtClean="0"/>
              <a:t>such activities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i="1" dirty="0" smtClean="0"/>
              <a:t>List 2</a:t>
            </a:r>
            <a:r>
              <a:rPr lang="en-US" dirty="0"/>
              <a:t>: f</a:t>
            </a:r>
            <a:r>
              <a:rPr lang="en-US" dirty="0" smtClean="0"/>
              <a:t>oreigners </a:t>
            </a:r>
            <a:r>
              <a:rPr lang="en-US" dirty="0"/>
              <a:t>require a license from the Minister of Commerce and approval from the </a:t>
            </a:r>
            <a:r>
              <a:rPr lang="en-US" dirty="0" smtClean="0"/>
              <a:t>Cabinet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i="1" dirty="0" smtClean="0"/>
              <a:t>List 3</a:t>
            </a:r>
            <a:r>
              <a:rPr lang="en-US" dirty="0" smtClean="0"/>
              <a:t>: </a:t>
            </a:r>
            <a:r>
              <a:rPr lang="en-US" dirty="0"/>
              <a:t>foreigners require a license from the Director-General of the Commercial Registration Department of the Ministry of Commerce </a:t>
            </a:r>
            <a:r>
              <a:rPr lang="en-US" dirty="0" smtClean="0"/>
              <a:t>and </a:t>
            </a:r>
            <a:r>
              <a:rPr lang="en-US" dirty="0"/>
              <a:t>approval from the Foreign Business Board</a:t>
            </a:r>
            <a:r>
              <a:rPr lang="en-GB" dirty="0"/>
              <a:t> </a:t>
            </a:r>
            <a:endParaRPr lang="en-GB" dirty="0" smtClean="0"/>
          </a:p>
          <a:p>
            <a:pPr marL="742500" lvl="1" indent="-342900">
              <a:lnSpc>
                <a:spcPct val="75000"/>
              </a:lnSpc>
            </a:pPr>
            <a:endParaRPr lang="en-US" b="1" dirty="0" smtClean="0"/>
          </a:p>
          <a:p>
            <a:pPr>
              <a:lnSpc>
                <a:spcPct val="75000"/>
              </a:lnSpc>
            </a:pPr>
            <a:r>
              <a:rPr lang="en-US" b="1" dirty="0" smtClean="0"/>
              <a:t>Other forms of corporate presence</a:t>
            </a:r>
            <a:r>
              <a:rPr lang="en-US" dirty="0" smtClean="0"/>
              <a:t>: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dirty="0" smtClean="0"/>
              <a:t>Representative Office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dirty="0" smtClean="0"/>
              <a:t>Branch Office</a:t>
            </a:r>
          </a:p>
          <a:p>
            <a:pPr marL="742500" lvl="1" indent="-342900">
              <a:lnSpc>
                <a:spcPct val="75000"/>
              </a:lnSpc>
            </a:pPr>
            <a:r>
              <a:rPr lang="en-US" dirty="0" smtClean="0"/>
              <a:t>Regional </a:t>
            </a:r>
            <a:r>
              <a:rPr lang="en-US" dirty="0"/>
              <a:t>Office</a:t>
            </a:r>
            <a:endParaRPr lang="en-GB" dirty="0"/>
          </a:p>
          <a:p>
            <a:pPr>
              <a:lnSpc>
                <a:spcPct val="75000"/>
              </a:lnSpc>
            </a:pPr>
            <a:endParaRPr lang="en-GB" b="1" dirty="0"/>
          </a:p>
          <a:p>
            <a:pPr>
              <a:lnSpc>
                <a:spcPct val="75000"/>
              </a:lnSpc>
            </a:pPr>
            <a:endParaRPr lang="en-GB" b="1" dirty="0"/>
          </a:p>
          <a:p>
            <a:pPr>
              <a:lnSpc>
                <a:spcPct val="75000"/>
              </a:lnSpc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4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Overview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77000"/>
              </a:lnSpc>
              <a:buFontTx/>
              <a:buNone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Thailand </a:t>
            </a:r>
            <a:r>
              <a:rPr lang="en-US" dirty="0">
                <a:latin typeface="Calibri" charset="0"/>
                <a:ea typeface="ＭＳ Ｐゴシック" charset="0"/>
              </a:rPr>
              <a:t>has many forms of corporate structuring that have different </a:t>
            </a:r>
            <a:r>
              <a:rPr lang="en-US" dirty="0" smtClean="0">
                <a:latin typeface="Calibri" charset="0"/>
                <a:ea typeface="ＭＳ Ｐゴシック" charset="0"/>
              </a:rPr>
              <a:t>consequences in terms of</a:t>
            </a:r>
            <a:r>
              <a:rPr lang="en-US" dirty="0" smtClean="0">
                <a:latin typeface="Calibri" charset="0"/>
                <a:ea typeface="ＭＳ Ｐゴシック" charset="0"/>
              </a:rPr>
              <a:t>:</a:t>
            </a:r>
          </a:p>
          <a:p>
            <a:pPr marL="0" indent="0" eaLnBrk="1" hangingPunct="1">
              <a:lnSpc>
                <a:spcPct val="77000"/>
              </a:lnSpc>
              <a:buFontTx/>
              <a:buNone/>
              <a:defRPr/>
            </a:pPr>
            <a:endParaRPr lang="en-US" dirty="0" smtClean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77000"/>
              </a:lnSpc>
              <a:defRPr/>
            </a:pPr>
            <a:r>
              <a:rPr lang="en-US" b="1" dirty="0">
                <a:ea typeface="ＭＳ Ｐゴシック" charset="0"/>
              </a:rPr>
              <a:t>N</a:t>
            </a:r>
            <a:r>
              <a:rPr lang="en-US" b="1" dirty="0" smtClean="0">
                <a:ea typeface="ＭＳ Ｐゴシック" charset="0"/>
              </a:rPr>
              <a:t>umber</a:t>
            </a:r>
            <a:r>
              <a:rPr lang="en-US" i="1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of individuals who will own and manage the </a:t>
            </a:r>
            <a:r>
              <a:rPr lang="en-US" dirty="0" smtClean="0">
                <a:ea typeface="ＭＳ Ｐゴシック" charset="0"/>
              </a:rPr>
              <a:t>business</a:t>
            </a:r>
          </a:p>
          <a:p>
            <a:pPr eaLnBrk="1" hangingPunct="1">
              <a:lnSpc>
                <a:spcPct val="77000"/>
              </a:lnSpc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lnSpc>
                <a:spcPct val="77000"/>
              </a:lnSpc>
              <a:defRPr/>
            </a:pPr>
            <a:r>
              <a:rPr lang="en-US" dirty="0">
                <a:ea typeface="ＭＳ Ｐゴシック" charset="0"/>
              </a:rPr>
              <a:t>N</a:t>
            </a:r>
            <a:r>
              <a:rPr lang="en-US" dirty="0" smtClean="0">
                <a:ea typeface="ＭＳ Ｐゴシック" charset="0"/>
              </a:rPr>
              <a:t>ecessity </a:t>
            </a:r>
            <a:r>
              <a:rPr lang="en-US" dirty="0">
                <a:ea typeface="ＭＳ Ｐゴシック" charset="0"/>
              </a:rPr>
              <a:t>of raising </a:t>
            </a:r>
            <a:r>
              <a:rPr lang="en-US" b="1" dirty="0">
                <a:ea typeface="ＭＳ Ｐゴシック" charset="0"/>
              </a:rPr>
              <a:t>capital</a:t>
            </a:r>
            <a:r>
              <a:rPr lang="en-US" dirty="0">
                <a:ea typeface="ＭＳ Ｐゴシック" charset="0"/>
              </a:rPr>
              <a:t> to operate the </a:t>
            </a:r>
            <a:r>
              <a:rPr lang="en-US" dirty="0" smtClean="0">
                <a:ea typeface="ＭＳ Ｐゴシック" charset="0"/>
              </a:rPr>
              <a:t>business</a:t>
            </a:r>
          </a:p>
          <a:p>
            <a:pPr eaLnBrk="1" hangingPunct="1">
              <a:lnSpc>
                <a:spcPct val="77000"/>
              </a:lnSpc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lnSpc>
                <a:spcPct val="77000"/>
              </a:lnSpc>
              <a:defRPr/>
            </a:pPr>
            <a:r>
              <a:rPr lang="en-US" dirty="0">
                <a:ea typeface="ＭＳ Ｐゴシック" charset="0"/>
              </a:rPr>
              <a:t>The importance of </a:t>
            </a:r>
            <a:r>
              <a:rPr lang="en-US" b="1" dirty="0">
                <a:ea typeface="ＭＳ Ｐゴシック" charset="0"/>
              </a:rPr>
              <a:t>limited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b="1" dirty="0">
                <a:ea typeface="ＭＳ Ｐゴシック" charset="0"/>
              </a:rPr>
              <a:t>liability</a:t>
            </a:r>
            <a:r>
              <a:rPr lang="en-US" dirty="0">
                <a:ea typeface="ＭＳ Ｐゴシック" charset="0"/>
              </a:rPr>
              <a:t> for the owners and managers </a:t>
            </a:r>
            <a:endParaRPr lang="en-US" dirty="0" smtClean="0">
              <a:ea typeface="ＭＳ Ｐゴシック" charset="0"/>
            </a:endParaRPr>
          </a:p>
          <a:p>
            <a:pPr eaLnBrk="1" hangingPunct="1">
              <a:lnSpc>
                <a:spcPct val="77000"/>
              </a:lnSpc>
              <a:defRPr/>
            </a:pPr>
            <a:endParaRPr lang="en-US" i="1" dirty="0" smtClean="0">
              <a:ea typeface="ＭＳ Ｐゴシック" charset="0"/>
            </a:endParaRPr>
          </a:p>
          <a:p>
            <a:pPr eaLnBrk="1" hangingPunct="1">
              <a:lnSpc>
                <a:spcPct val="77000"/>
              </a:lnSpc>
              <a:defRPr/>
            </a:pPr>
            <a:r>
              <a:rPr lang="en-US" b="1" dirty="0" smtClean="0">
                <a:ea typeface="ＭＳ Ｐゴシック" charset="0"/>
              </a:rPr>
              <a:t>Tax</a:t>
            </a:r>
            <a:r>
              <a:rPr lang="en-US" dirty="0" smtClean="0">
                <a:ea typeface="ＭＳ Ｐゴシック" charset="0"/>
              </a:rPr>
              <a:t> implications 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5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Sole Proprietorship 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819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Enterprise owned by a single </a:t>
            </a:r>
            <a:r>
              <a:rPr lang="en-US" b="1" dirty="0">
                <a:latin typeface="Calibri" charset="0"/>
                <a:ea typeface="ＭＳ Ｐゴシック" charset="0"/>
              </a:rPr>
              <a:t>natural </a:t>
            </a:r>
            <a:r>
              <a:rPr lang="en-US" b="1" dirty="0" smtClean="0">
                <a:latin typeface="Calibri" charset="0"/>
                <a:ea typeface="ＭＳ Ｐゴシック" charset="0"/>
              </a:rPr>
              <a:t>person</a:t>
            </a:r>
          </a:p>
          <a:p>
            <a:pPr eaLnBrk="1" hangingPunct="1">
              <a:defRPr/>
            </a:pPr>
            <a:endParaRPr lang="en-US" b="1" dirty="0"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en-US" dirty="0"/>
              <a:t>It is governed by the law relating to the particular business </a:t>
            </a:r>
            <a:r>
              <a:rPr lang="en-US" dirty="0" smtClean="0"/>
              <a:t>undertaken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A sole proprietorship can engage in any business not prohibited by law. </a:t>
            </a:r>
            <a:endParaRPr lang="en-US" dirty="0">
              <a:latin typeface="Calibri" charset="0"/>
              <a:ea typeface="ＭＳ Ｐゴシック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ea typeface="ＭＳ Ｐゴシック" charset="0"/>
              </a:rPr>
              <a:t>Sole proprietor may be taxed progressively in much the same way as a natural person. </a:t>
            </a:r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0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Advantages</a:t>
            </a:r>
          </a:p>
        </p:txBody>
      </p:sp>
      <p:sp>
        <p:nvSpPr>
          <p:cNvPr id="1229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The ease and low cost of </a:t>
            </a:r>
            <a:r>
              <a:rPr lang="en-US" b="1" dirty="0" smtClean="0">
                <a:latin typeface="Calibri" charset="0"/>
                <a:ea typeface="MS PGothic" charset="0"/>
              </a:rPr>
              <a:t>formation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The owner</a:t>
            </a:r>
            <a:r>
              <a:rPr lang="ja-JP" altLang="en-US" dirty="0">
                <a:latin typeface="Calibri" charset="0"/>
                <a:ea typeface="MS PGothic" charset="0"/>
              </a:rPr>
              <a:t>’</a:t>
            </a:r>
            <a:r>
              <a:rPr lang="en-US" altLang="ja-JP" dirty="0">
                <a:latin typeface="Calibri" charset="0"/>
                <a:ea typeface="MS PGothic" charset="0"/>
              </a:rPr>
              <a:t>s right to make all </a:t>
            </a:r>
            <a:r>
              <a:rPr lang="en-US" altLang="ja-JP" b="1" dirty="0">
                <a:latin typeface="Calibri" charset="0"/>
                <a:ea typeface="MS PGothic" charset="0"/>
              </a:rPr>
              <a:t>management decisions </a:t>
            </a:r>
            <a:endParaRPr lang="en-US" altLang="ja-JP" b="1" dirty="0" smtClean="0">
              <a:latin typeface="Calibri" charset="0"/>
              <a:ea typeface="MS PGothic" charset="0"/>
            </a:endParaRPr>
          </a:p>
          <a:p>
            <a:pPr eaLnBrk="1" hangingPunct="1"/>
            <a:endParaRPr lang="en-US" altLang="ja-JP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The sole proprietor owns all of the business and has the right to receive all of the business</a:t>
            </a:r>
            <a:r>
              <a:rPr lang="ja-JP" altLang="en-US" dirty="0">
                <a:latin typeface="Calibri" charset="0"/>
                <a:ea typeface="MS PGothic" charset="0"/>
              </a:rPr>
              <a:t>’</a:t>
            </a:r>
            <a:r>
              <a:rPr lang="en-US" altLang="ja-JP" dirty="0">
                <a:latin typeface="Calibri" charset="0"/>
                <a:ea typeface="MS PGothic" charset="0"/>
              </a:rPr>
              <a:t>s </a:t>
            </a:r>
            <a:r>
              <a:rPr lang="en-US" altLang="ja-JP" b="1" dirty="0" smtClean="0">
                <a:latin typeface="Calibri" charset="0"/>
                <a:ea typeface="MS PGothic" charset="0"/>
              </a:rPr>
              <a:t>profits</a:t>
            </a:r>
          </a:p>
          <a:p>
            <a:pPr eaLnBrk="1" hangingPunct="1"/>
            <a:endParaRPr lang="en-US" altLang="ja-JP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A sole proprietorship can be</a:t>
            </a:r>
            <a:r>
              <a:rPr lang="en-US" b="1" dirty="0">
                <a:latin typeface="Calibri" charset="0"/>
                <a:ea typeface="MS PGothic" charset="0"/>
              </a:rPr>
              <a:t> easily transferred or sold 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1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Disadvantages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The sole proprietor</a:t>
            </a:r>
            <a:r>
              <a:rPr lang="ja-JP" altLang="en-US" dirty="0">
                <a:latin typeface="Calibri" charset="0"/>
                <a:ea typeface="MS PGothic" charset="0"/>
              </a:rPr>
              <a:t>’</a:t>
            </a:r>
            <a:r>
              <a:rPr lang="en-US" altLang="ja-JP" dirty="0">
                <a:latin typeface="Calibri" charset="0"/>
                <a:ea typeface="MS PGothic" charset="0"/>
              </a:rPr>
              <a:t>s access to </a:t>
            </a:r>
            <a:r>
              <a:rPr lang="en-US" altLang="ja-JP" b="1" dirty="0">
                <a:latin typeface="Calibri" charset="0"/>
                <a:ea typeface="MS PGothic" charset="0"/>
              </a:rPr>
              <a:t>capital</a:t>
            </a:r>
            <a:r>
              <a:rPr lang="en-US" altLang="ja-JP" dirty="0">
                <a:latin typeface="Calibri" charset="0"/>
                <a:ea typeface="MS PGothic" charset="0"/>
              </a:rPr>
              <a:t> is limited to personal funds plus any loans he or she can </a:t>
            </a:r>
            <a:r>
              <a:rPr lang="en-US" altLang="ja-JP" dirty="0" smtClean="0">
                <a:latin typeface="Calibri" charset="0"/>
                <a:ea typeface="MS PGothic" charset="0"/>
              </a:rPr>
              <a:t>obtain</a:t>
            </a:r>
          </a:p>
          <a:p>
            <a:pPr eaLnBrk="1" hangingPunct="1"/>
            <a:endParaRPr lang="en-US" altLang="ja-JP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Owner is legally </a:t>
            </a:r>
            <a:r>
              <a:rPr lang="en-US" b="1" dirty="0">
                <a:latin typeface="Calibri" charset="0"/>
                <a:ea typeface="MS PGothic" charset="0"/>
              </a:rPr>
              <a:t>responsible</a:t>
            </a:r>
            <a:r>
              <a:rPr lang="en-US" dirty="0">
                <a:latin typeface="Calibri" charset="0"/>
                <a:ea typeface="MS PGothic" charset="0"/>
              </a:rPr>
              <a:t> for the business</a:t>
            </a:r>
            <a:r>
              <a:rPr lang="ja-JP" altLang="en-US" dirty="0">
                <a:latin typeface="Calibri" charset="0"/>
                <a:ea typeface="MS PGothic" charset="0"/>
              </a:rPr>
              <a:t>’</a:t>
            </a:r>
            <a:r>
              <a:rPr lang="en-US" altLang="ja-JP" dirty="0">
                <a:latin typeface="Calibri" charset="0"/>
                <a:ea typeface="MS PGothic" charset="0"/>
              </a:rPr>
              <a:t>s contracts and the torts committed by himself and his or her employees in the course of </a:t>
            </a:r>
            <a:r>
              <a:rPr lang="en-US" altLang="ja-JP" dirty="0" smtClean="0">
                <a:latin typeface="Calibri" charset="0"/>
                <a:ea typeface="MS PGothic" charset="0"/>
              </a:rPr>
              <a:t>employment</a:t>
            </a:r>
          </a:p>
          <a:p>
            <a:pPr eaLnBrk="1" hangingPunct="1"/>
            <a:endParaRPr lang="en-US" altLang="ja-JP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Owner’s </a:t>
            </a:r>
            <a:r>
              <a:rPr lang="en-US" b="1" dirty="0">
                <a:latin typeface="Calibri" charset="0"/>
                <a:ea typeface="MS PGothic" charset="0"/>
              </a:rPr>
              <a:t>liability</a:t>
            </a:r>
            <a:r>
              <a:rPr lang="en-US" dirty="0">
                <a:latin typeface="Calibri" charset="0"/>
                <a:ea typeface="MS PGothic" charset="0"/>
              </a:rPr>
              <a:t> is </a:t>
            </a:r>
            <a:r>
              <a:rPr lang="en-US" dirty="0" smtClean="0">
                <a:latin typeface="Calibri" charset="0"/>
                <a:ea typeface="MS PGothic" charset="0"/>
              </a:rPr>
              <a:t>personal and unlimited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3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Unregistered </a:t>
            </a:r>
            <a:r>
              <a:rPr lang="en-US" dirty="0">
                <a:latin typeface="Calibri" charset="0"/>
                <a:ea typeface="MS PGothic" charset="0"/>
              </a:rPr>
              <a:t>ordinary partnership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</a:t>
            </a:r>
            <a:r>
              <a:rPr lang="en-US" dirty="0"/>
              <a:t>of association where all partners are jointly and wholly liable for all the obligations of the partnership without limitations.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 smtClean="0">
              <a:latin typeface="Calibri" charset="0"/>
              <a:ea typeface="MS PGothic" charset="0"/>
            </a:endParaRPr>
          </a:p>
          <a:p>
            <a:r>
              <a:rPr lang="en-US" dirty="0">
                <a:ea typeface="ＭＳ Ｐゴシック" charset="0"/>
              </a:rPr>
              <a:t>All parties must </a:t>
            </a:r>
            <a:r>
              <a:rPr lang="en-US" b="1" dirty="0">
                <a:ea typeface="ＭＳ Ｐゴシック" charset="0"/>
              </a:rPr>
              <a:t>submit</a:t>
            </a:r>
            <a:r>
              <a:rPr lang="en-US" dirty="0">
                <a:ea typeface="ＭＳ Ｐゴシック" charset="0"/>
              </a:rPr>
              <a:t> something to the enterprise, such as : labor, capital, or some other form of property. </a:t>
            </a:r>
          </a:p>
          <a:p>
            <a:endParaRPr lang="en-GB" dirty="0">
              <a:latin typeface="Calibri" charset="0"/>
              <a:ea typeface="MS PGothic" charset="0"/>
            </a:endParaRPr>
          </a:p>
          <a:p>
            <a:r>
              <a:rPr lang="en-US" dirty="0">
                <a:latin typeface="Calibri" charset="0"/>
                <a:ea typeface="MS PGothic" charset="0"/>
              </a:rPr>
              <a:t>The partners have </a:t>
            </a:r>
            <a:r>
              <a:rPr lang="en-US" b="1" dirty="0">
                <a:latin typeface="Calibri" charset="0"/>
                <a:ea typeface="MS PGothic" charset="0"/>
              </a:rPr>
              <a:t>joint and unlimited liability </a:t>
            </a:r>
            <a:r>
              <a:rPr lang="en-US" dirty="0">
                <a:latin typeface="Calibri" charset="0"/>
                <a:ea typeface="MS PGothic" charset="0"/>
              </a:rPr>
              <a:t>for the debts of the partnership. </a:t>
            </a:r>
          </a:p>
          <a:p>
            <a:pPr eaLnBrk="1" hangingPunct="1"/>
            <a:endParaRPr lang="en-US" dirty="0" smtClean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It</a:t>
            </a:r>
            <a:r>
              <a:rPr lang="en-US" dirty="0" smtClean="0">
                <a:latin typeface="Calibri" charset="0"/>
                <a:ea typeface="MS PGothic" charset="0"/>
              </a:rPr>
              <a:t> </a:t>
            </a:r>
            <a:r>
              <a:rPr lang="en-US" dirty="0">
                <a:latin typeface="Calibri" charset="0"/>
                <a:ea typeface="MS PGothic" charset="0"/>
              </a:rPr>
              <a:t>is </a:t>
            </a:r>
            <a:r>
              <a:rPr lang="en-US" b="1" dirty="0">
                <a:latin typeface="Calibri" charset="0"/>
                <a:ea typeface="MS PGothic" charset="0"/>
              </a:rPr>
              <a:t>not a juristic person</a:t>
            </a:r>
            <a:r>
              <a:rPr lang="en-US" dirty="0">
                <a:latin typeface="Calibri" charset="0"/>
                <a:ea typeface="MS PGothic" charset="0"/>
              </a:rPr>
              <a:t> </a:t>
            </a:r>
            <a:r>
              <a:rPr lang="en-US" dirty="0" smtClean="0">
                <a:latin typeface="Calibri" charset="0"/>
                <a:ea typeface="MS PGothic" charset="0"/>
              </a:rPr>
              <a:t>and is subject </a:t>
            </a:r>
            <a:r>
              <a:rPr lang="en-US" dirty="0">
                <a:latin typeface="Calibri" charset="0"/>
                <a:ea typeface="MS PGothic" charset="0"/>
              </a:rPr>
              <a:t>to </a:t>
            </a:r>
            <a:r>
              <a:rPr lang="en-US" dirty="0" smtClean="0">
                <a:latin typeface="Calibri" charset="0"/>
                <a:ea typeface="MS PGothic" charset="0"/>
              </a:rPr>
              <a:t>personal income tax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Registered </a:t>
            </a:r>
            <a:r>
              <a:rPr lang="en-US" dirty="0">
                <a:latin typeface="Calibri" charset="0"/>
                <a:ea typeface="MS PGothic" charset="0"/>
              </a:rPr>
              <a:t>Ordinary Partnership</a:t>
            </a:r>
            <a:br>
              <a:rPr lang="en-US" dirty="0">
                <a:latin typeface="Calibri" charset="0"/>
                <a:ea typeface="MS PGothic" charset="0"/>
              </a:rPr>
            </a:b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A partnership may </a:t>
            </a:r>
            <a:r>
              <a:rPr lang="en-US" dirty="0">
                <a:latin typeface="Calibri" charset="0"/>
                <a:ea typeface="MS PGothic" charset="0"/>
              </a:rPr>
              <a:t>voluntarily be registered according to the provisions of the Civil and Commercial </a:t>
            </a:r>
            <a:r>
              <a:rPr lang="en-US" dirty="0" smtClean="0">
                <a:latin typeface="Calibri" charset="0"/>
                <a:ea typeface="MS PGothic" charset="0"/>
              </a:rPr>
              <a:t>Code</a:t>
            </a:r>
          </a:p>
          <a:p>
            <a:pPr eaLnBrk="1" hangingPunct="1"/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>
                <a:latin typeface="Calibri" charset="0"/>
                <a:ea typeface="MS PGothic" charset="0"/>
              </a:rPr>
              <a:t>The partners have </a:t>
            </a:r>
            <a:r>
              <a:rPr lang="en-US" b="1" dirty="0">
                <a:latin typeface="Calibri" charset="0"/>
                <a:ea typeface="MS PGothic" charset="0"/>
              </a:rPr>
              <a:t>joint and unlimited liability </a:t>
            </a:r>
            <a:r>
              <a:rPr lang="en-US" dirty="0">
                <a:latin typeface="Calibri" charset="0"/>
                <a:ea typeface="MS PGothic" charset="0"/>
              </a:rPr>
              <a:t>for the debts of the </a:t>
            </a:r>
            <a:r>
              <a:rPr lang="en-US" dirty="0" smtClean="0">
                <a:latin typeface="Calibri" charset="0"/>
                <a:ea typeface="MS PGothic" charset="0"/>
              </a:rPr>
              <a:t>partnership </a:t>
            </a:r>
            <a:r>
              <a:rPr lang="en-US" dirty="0"/>
              <a:t>with two </a:t>
            </a:r>
            <a:r>
              <a:rPr lang="en-US" dirty="0" smtClean="0"/>
              <a:t>exceptions</a:t>
            </a:r>
            <a:r>
              <a:rPr lang="en-US" dirty="0" smtClean="0">
                <a:latin typeface="Calibri" charset="0"/>
                <a:ea typeface="MS PGothic" charset="0"/>
              </a:rPr>
              <a:t>:</a:t>
            </a:r>
            <a:endParaRPr lang="en-US" dirty="0">
              <a:latin typeface="Calibri" charset="0"/>
              <a:ea typeface="MS PGothic" charset="0"/>
            </a:endParaRPr>
          </a:p>
          <a:p>
            <a:pPr lvl="1"/>
            <a:r>
              <a:rPr lang="en-US" dirty="0">
                <a:latin typeface="Calibri" charset="0"/>
                <a:ea typeface="MS PGothic" charset="0"/>
              </a:rPr>
              <a:t>The liability </a:t>
            </a:r>
            <a:r>
              <a:rPr lang="en-US" dirty="0" smtClean="0">
                <a:latin typeface="Calibri" charset="0"/>
                <a:ea typeface="MS PGothic" charset="0"/>
              </a:rPr>
              <a:t>of withdrawing </a:t>
            </a:r>
            <a:r>
              <a:rPr lang="en-US" dirty="0">
                <a:latin typeface="Calibri" charset="0"/>
                <a:ea typeface="MS PGothic" charset="0"/>
              </a:rPr>
              <a:t>partners </a:t>
            </a:r>
            <a:r>
              <a:rPr lang="en-US" dirty="0" smtClean="0">
                <a:latin typeface="Calibri" charset="0"/>
                <a:ea typeface="MS PGothic" charset="0"/>
              </a:rPr>
              <a:t>is </a:t>
            </a:r>
            <a:r>
              <a:rPr lang="en-US" dirty="0">
                <a:latin typeface="Calibri" charset="0"/>
                <a:ea typeface="MS PGothic" charset="0"/>
              </a:rPr>
              <a:t>limited to two years from </a:t>
            </a:r>
            <a:r>
              <a:rPr lang="en-US" dirty="0" smtClean="0">
                <a:latin typeface="Calibri" charset="0"/>
                <a:ea typeface="MS PGothic" charset="0"/>
              </a:rPr>
              <a:t>the date of resignation;</a:t>
            </a:r>
          </a:p>
          <a:p>
            <a:pPr lvl="1"/>
            <a:r>
              <a:rPr lang="en-US" dirty="0" smtClean="0">
                <a:latin typeface="Calibri" charset="0"/>
                <a:ea typeface="MS PGothic" charset="0"/>
              </a:rPr>
              <a:t>The </a:t>
            </a:r>
            <a:r>
              <a:rPr lang="en-US" dirty="0">
                <a:latin typeface="Calibri" charset="0"/>
                <a:ea typeface="MS PGothic" charset="0"/>
              </a:rPr>
              <a:t>assets of the partnership must be examined before a creditor can claim a debt payment from the partners.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After registration it becomes a separate </a:t>
            </a:r>
            <a:r>
              <a:rPr lang="en-US" b="1" dirty="0">
                <a:latin typeface="Calibri" charset="0"/>
                <a:ea typeface="MS PGothic" charset="0"/>
              </a:rPr>
              <a:t>juristic entity </a:t>
            </a:r>
            <a:r>
              <a:rPr lang="en-US" dirty="0" smtClean="0">
                <a:latin typeface="Calibri" charset="0"/>
                <a:ea typeface="MS PGothic" charset="0"/>
              </a:rPr>
              <a:t>and must </a:t>
            </a:r>
            <a:r>
              <a:rPr lang="en-US" dirty="0">
                <a:latin typeface="Calibri" charset="0"/>
                <a:ea typeface="MS PGothic" charset="0"/>
              </a:rPr>
              <a:t>pay </a:t>
            </a:r>
            <a:r>
              <a:rPr lang="en-US" dirty="0" smtClean="0">
                <a:latin typeface="Calibri" charset="0"/>
                <a:ea typeface="MS PGothic" charset="0"/>
              </a:rPr>
              <a:t>corporate income </a:t>
            </a:r>
            <a:r>
              <a:rPr lang="en-US" dirty="0">
                <a:latin typeface="Calibri" charset="0"/>
                <a:ea typeface="MS PGothic" charset="0"/>
              </a:rPr>
              <a:t>tax upon its income</a:t>
            </a:r>
            <a:endParaRPr lang="en-US" i="1" dirty="0">
              <a:latin typeface="Calibri" charset="0"/>
              <a:ea typeface="MS PGothic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Limited </a:t>
            </a:r>
            <a:r>
              <a:rPr lang="en-US" dirty="0">
                <a:latin typeface="Calibri" charset="0"/>
                <a:ea typeface="MS PGothic" charset="0"/>
              </a:rPr>
              <a:t>Partnership</a:t>
            </a:r>
            <a:br>
              <a:rPr lang="en-US" dirty="0">
                <a:latin typeface="Calibri" charset="0"/>
                <a:ea typeface="MS PGothic" charset="0"/>
              </a:rPr>
            </a:b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bri" charset="0"/>
                <a:ea typeface="MS PGothic" charset="0"/>
                <a:cs typeface="Calibri" charset="0"/>
              </a:rPr>
              <a:t>A type of partnership 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where </a:t>
            </a:r>
            <a:r>
              <a:rPr lang="en-US" dirty="0">
                <a:latin typeface="Calibri" charset="0"/>
                <a:ea typeface="MS PGothic" charset="0"/>
                <a:cs typeface="Calibri" charset="0"/>
              </a:rPr>
              <a:t>there are two types of partners: 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742500" lvl="1" indent="-342900">
              <a:defRPr/>
            </a:pPr>
            <a:r>
              <a:rPr lang="en-US" b="1" dirty="0" smtClean="0">
                <a:latin typeface="Calibri" charset="0"/>
                <a:ea typeface="MS PGothic" charset="0"/>
                <a:cs typeface="Calibri" charset="0"/>
              </a:rPr>
              <a:t>General Partners</a:t>
            </a:r>
            <a:r>
              <a:rPr lang="en-US" dirty="0">
                <a:latin typeface="Calibri" charset="0"/>
                <a:ea typeface="MS PGothic" charset="0"/>
                <a:cs typeface="Calibri" charset="0"/>
              </a:rPr>
              <a:t>—who are jointly and unlimitedly liable for partnership debts; 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742500" lvl="1" indent="-342900">
              <a:defRPr/>
            </a:pPr>
            <a:r>
              <a:rPr lang="en-US" b="1" dirty="0" smtClean="0">
                <a:latin typeface="Calibri" charset="0"/>
                <a:ea typeface="MS PGothic" charset="0"/>
                <a:cs typeface="Calibri" charset="0"/>
              </a:rPr>
              <a:t>Limited Partners</a:t>
            </a:r>
            <a:r>
              <a:rPr lang="en-US" dirty="0">
                <a:latin typeface="Calibri" charset="0"/>
                <a:ea typeface="MS PGothic" charset="0"/>
                <a:cs typeface="Calibri" charset="0"/>
              </a:rPr>
              <a:t>—who are not personally liable for partnership debts beyond their capital contribution 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>
              <a:defRPr/>
            </a:pPr>
            <a:r>
              <a:rPr lang="en-US" dirty="0"/>
              <a:t>Legal provisions that govern ordinary partnerships also apply to limited partnerships in situations where there is no particular code provision applicable to them </a:t>
            </a:r>
            <a:endParaRPr lang="en-US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0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rganization </a:t>
            </a:r>
            <a:r>
              <a:rPr lang="en-US" dirty="0"/>
              <a:t>in which capital is divided into shares and the liability of the shareholders is limited to the amount unpaid on the shares respectively held by </a:t>
            </a:r>
            <a:r>
              <a:rPr lang="en-US" dirty="0" smtClean="0"/>
              <a:t>them</a:t>
            </a:r>
            <a:endParaRPr lang="en-GB" dirty="0" smtClean="0"/>
          </a:p>
          <a:p>
            <a:endParaRPr lang="en-GB" dirty="0"/>
          </a:p>
          <a:p>
            <a:pPr>
              <a:defRPr/>
            </a:pPr>
            <a:r>
              <a:rPr lang="en-US" dirty="0" smtClean="0">
                <a:solidFill>
                  <a:srgbClr val="003E72"/>
                </a:solidFill>
                <a:latin typeface="Calibri" charset="0"/>
                <a:ea typeface="MS PGothic" charset="0"/>
                <a:cs typeface="Calibri" charset="0"/>
              </a:rPr>
              <a:t>It is a juristic person that </a:t>
            </a:r>
            <a:r>
              <a:rPr lang="en-US" dirty="0">
                <a:solidFill>
                  <a:srgbClr val="003E72"/>
                </a:solidFill>
                <a:latin typeface="Calibri" charset="0"/>
                <a:ea typeface="MS PGothic" charset="0"/>
                <a:cs typeface="Calibri" charset="0"/>
              </a:rPr>
              <a:t>can: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MS PGothic" charset="0"/>
                <a:cs typeface="Calibri" charset="0"/>
              </a:rPr>
              <a:t>Own property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MS PGothic" charset="0"/>
                <a:cs typeface="Calibri" charset="0"/>
              </a:rPr>
              <a:t>Sue and be sued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MS PGothic" charset="0"/>
                <a:cs typeface="Calibri" charset="0"/>
              </a:rPr>
              <a:t>Enter into and enforce contracts</a:t>
            </a:r>
          </a:p>
          <a:p>
            <a:pPr lvl="1">
              <a:defRPr/>
            </a:pPr>
            <a:r>
              <a:rPr lang="en-US" dirty="0">
                <a:latin typeface="Calibri" charset="0"/>
                <a:ea typeface="MS PGothic" charset="0"/>
                <a:cs typeface="Calibri" charset="0"/>
              </a:rPr>
              <a:t>Be found civilly and criminally liable for violations of law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11-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Student">
  <a:themeElements>
    <a:clrScheme name="Custom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785</Words>
  <Application>Microsoft Macintosh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Student</vt:lpstr>
      <vt:lpstr>CHAPTER 11  BUSINESS ORGANIZATIONS </vt:lpstr>
      <vt:lpstr>Overview</vt:lpstr>
      <vt:lpstr>Sole Proprietorship </vt:lpstr>
      <vt:lpstr>Advantages</vt:lpstr>
      <vt:lpstr>Disadvantages</vt:lpstr>
      <vt:lpstr>Unregistered ordinary partnership </vt:lpstr>
      <vt:lpstr>Registered Ordinary Partnership </vt:lpstr>
      <vt:lpstr>Limited Partnership </vt:lpstr>
      <vt:lpstr>Limited Company</vt:lpstr>
      <vt:lpstr>Private Limited Company</vt:lpstr>
      <vt:lpstr>Public Limited Company</vt:lpstr>
      <vt:lpstr>Types of Public Limited Company </vt:lpstr>
      <vt:lpstr>Foreign Forms of Business Presence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LAW</dc:title>
  <dc:creator>user</dc:creator>
  <cp:lastModifiedBy>Alessandro Stasi</cp:lastModifiedBy>
  <cp:revision>147</cp:revision>
  <cp:lastPrinted>2013-09-19T04:16:06Z</cp:lastPrinted>
  <dcterms:created xsi:type="dcterms:W3CDTF">2015-03-09T06:03:55Z</dcterms:created>
  <dcterms:modified xsi:type="dcterms:W3CDTF">2015-03-21T05:45:10Z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