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2" r:id="rId2"/>
    <p:sldId id="370" r:id="rId3"/>
    <p:sldId id="372" r:id="rId4"/>
    <p:sldId id="374" r:id="rId5"/>
    <p:sldId id="375" r:id="rId6"/>
    <p:sldId id="377" r:id="rId7"/>
    <p:sldId id="368" r:id="rId8"/>
    <p:sldId id="378" r:id="rId9"/>
    <p:sldId id="379" r:id="rId10"/>
    <p:sldId id="380" r:id="rId11"/>
    <p:sldId id="383" r:id="rId12"/>
    <p:sldId id="384" r:id="rId13"/>
    <p:sldId id="385" r:id="rId14"/>
    <p:sldId id="386" r:id="rId15"/>
    <p:sldId id="387" r:id="rId16"/>
    <p:sldId id="388" r:id="rId1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29" autoAdjust="0"/>
  </p:normalViewPr>
  <p:slideViewPr>
    <p:cSldViewPr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C2450C-0CF2-4B49-8F03-A51EBD669E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7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09F042-D708-4239-9F8B-0DC8F44C5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3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MS PGothic" pitchFamily="34" charset="-128"/>
        <a:cs typeface="Calibri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2105-9199-0343-B8E8-A9FC581621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2105-9199-0343-B8E8-A9FC581621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2105-9199-0343-B8E8-A9FC581621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000" indent="-342000">
              <a:spcAft>
                <a:spcPts val="0"/>
              </a:spcAft>
              <a:buFont typeface="Arial"/>
              <a:buChar char="•"/>
              <a:defRPr sz="2600" b="0"/>
            </a:lvl1pPr>
            <a:lvl2pPr marL="741600" indent="-284400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FontTx/>
              <a:buChar char="-"/>
              <a:defRPr sz="2400" b="0"/>
            </a:lvl2pPr>
            <a:lvl3pPr marL="115200" indent="0">
              <a:spcAft>
                <a:spcPts val="0"/>
              </a:spcAft>
              <a:buNone/>
              <a:defRPr sz="2800" b="0"/>
            </a:lvl3pPr>
            <a:lvl4pPr indent="-342000">
              <a:spcAft>
                <a:spcPts val="0"/>
              </a:spcAft>
              <a:defRPr sz="2800" b="0"/>
            </a:lvl4pPr>
            <a:lvl5pPr indent="-342000">
              <a:spcAft>
                <a:spcPts val="0"/>
              </a:spcAft>
              <a:defRPr sz="28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1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7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24DF1-1BB3-4DC6-A6DA-C28E2623C06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4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67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3200" b="0"/>
            </a:lvl1pPr>
            <a:lvl2pPr>
              <a:defRPr sz="2400" b="1"/>
            </a:lvl2pPr>
            <a:lvl3pPr>
              <a:defRPr sz="2800" b="0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3200" b="0"/>
            </a:lvl1pPr>
            <a:lvl2pPr>
              <a:defRPr sz="2400" b="0"/>
            </a:lvl2pPr>
            <a:lvl3pPr>
              <a:defRPr sz="2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7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85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49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6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228600"/>
            <a:ext cx="8375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524000"/>
            <a:ext cx="83740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1028" name="Picture 9" descr="Screen shot 2013-08-17 at 09.49.16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237288"/>
            <a:ext cx="91471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32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Calibri"/>
          <a:ea typeface="MS PGothic" pitchFamily="34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000" indent="-342000" algn="l" rtl="0" eaLnBrk="1" fontAlgn="base" hangingPunct="1">
        <a:lnSpc>
          <a:spcPct val="80000"/>
        </a:lnSpc>
        <a:spcBef>
          <a:spcPts val="672"/>
        </a:spcBef>
        <a:spcAft>
          <a:spcPts val="0"/>
        </a:spcAft>
        <a:buFont typeface="Arial"/>
        <a:buChar char="•"/>
        <a:defRPr sz="26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2pPr>
      <a:lvl3pPr marL="741600" indent="-284400" algn="l" rtl="0" eaLnBrk="1" fontAlgn="base" hangingPunct="1">
        <a:lnSpc>
          <a:spcPct val="90000"/>
        </a:lnSpc>
        <a:spcBef>
          <a:spcPts val="576"/>
        </a:spcBef>
        <a:spcAft>
          <a:spcPts val="0"/>
        </a:spcAft>
        <a:buFontTx/>
        <a:buChar char="-"/>
        <a:defRPr sz="2400" baseline="0">
          <a:solidFill>
            <a:schemeClr val="tx1"/>
          </a:solidFill>
          <a:latin typeface="Calibri"/>
          <a:ea typeface="Calibri"/>
          <a:cs typeface="Calibri"/>
        </a:defRPr>
      </a:lvl3pPr>
      <a:lvl4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4pPr>
      <a:lvl5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CHAPTER </a:t>
            </a:r>
            <a:r>
              <a:rPr lang="en-US" b="1" dirty="0" smtClean="0">
                <a:solidFill>
                  <a:srgbClr val="003E72"/>
                </a:solidFill>
                <a:latin typeface="Calibri" pitchFamily="34" charset="0"/>
              </a:rPr>
              <a:t>12</a:t>
            </a:r>
            <a:br>
              <a:rPr lang="en-US" b="1" dirty="0" smtClean="0">
                <a:solidFill>
                  <a:srgbClr val="003E72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rgbClr val="003E72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rgbClr val="003E72"/>
                </a:solidFill>
                <a:latin typeface="Calibri" pitchFamily="34" charset="0"/>
              </a:rPr>
            </a:br>
            <a:r>
              <a:rPr lang="en-GB" b="1" dirty="0" smtClean="0">
                <a:solidFill>
                  <a:srgbClr val="003E72"/>
                </a:solidFill>
              </a:rPr>
              <a:t>LAW OF EMPLOYMENT</a:t>
            </a:r>
            <a:r>
              <a:rPr lang="en-GB" dirty="0" smtClean="0">
                <a:solidFill>
                  <a:srgbClr val="003E72"/>
                </a:solidFill>
              </a:rPr>
              <a:t> </a:t>
            </a:r>
            <a:endParaRPr lang="en-US" b="1" dirty="0">
              <a:solidFill>
                <a:srgbClr val="003E7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of the </a:t>
            </a:r>
            <a:r>
              <a:rPr lang="en-US" dirty="0" smtClean="0"/>
              <a:t>Employer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501060"/>
            <a:ext cx="8374063" cy="4067175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ight </a:t>
            </a:r>
            <a:r>
              <a:rPr lang="en-US" dirty="0"/>
              <a:t>of </a:t>
            </a:r>
            <a:r>
              <a:rPr lang="en-US" b="1" dirty="0"/>
              <a:t>management and direction</a:t>
            </a:r>
            <a:r>
              <a:rPr lang="en-GB" b="1" dirty="0"/>
              <a:t> </a:t>
            </a:r>
            <a:r>
              <a:rPr lang="en-GB" dirty="0" smtClean="0"/>
              <a:t>of employees</a:t>
            </a:r>
          </a:p>
          <a:p>
            <a:endParaRPr lang="en-US" dirty="0" smtClean="0">
              <a:solidFill>
                <a:srgbClr val="003E72"/>
              </a:solidFill>
            </a:endParaRPr>
          </a:p>
          <a:p>
            <a:r>
              <a:rPr lang="en-US" b="1" dirty="0" smtClean="0">
                <a:solidFill>
                  <a:srgbClr val="003E72"/>
                </a:solidFill>
              </a:rPr>
              <a:t>Terminate</a:t>
            </a:r>
            <a:r>
              <a:rPr lang="en-US" dirty="0" smtClean="0">
                <a:solidFill>
                  <a:srgbClr val="003E72"/>
                </a:solidFill>
              </a:rPr>
              <a:t> </a:t>
            </a:r>
            <a:r>
              <a:rPr lang="en-US" dirty="0">
                <a:solidFill>
                  <a:srgbClr val="003E72"/>
                </a:solidFill>
              </a:rPr>
              <a:t>the employment contract </a:t>
            </a:r>
            <a:r>
              <a:rPr lang="en-US" dirty="0" smtClean="0">
                <a:solidFill>
                  <a:srgbClr val="003E72"/>
                </a:solidFill>
              </a:rPr>
              <a:t>when: </a:t>
            </a: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Employee </a:t>
            </a:r>
            <a:r>
              <a:rPr lang="en-US" dirty="0">
                <a:solidFill>
                  <a:srgbClr val="003E72"/>
                </a:solidFill>
              </a:rPr>
              <a:t>warrants </a:t>
            </a:r>
            <a:r>
              <a:rPr lang="en-US" dirty="0" smtClean="0">
                <a:solidFill>
                  <a:srgbClr val="003E72"/>
                </a:solidFill>
              </a:rPr>
              <a:t>she </a:t>
            </a:r>
            <a:r>
              <a:rPr lang="en-US" dirty="0">
                <a:solidFill>
                  <a:srgbClr val="003E72"/>
                </a:solidFill>
              </a:rPr>
              <a:t>has a special </a:t>
            </a:r>
            <a:r>
              <a:rPr lang="en-US" dirty="0" smtClean="0">
                <a:solidFill>
                  <a:srgbClr val="003E72"/>
                </a:solidFill>
              </a:rPr>
              <a:t>skill and this is not true;</a:t>
            </a: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E</a:t>
            </a:r>
            <a:r>
              <a:rPr lang="en-US" dirty="0" smtClean="0">
                <a:solidFill>
                  <a:srgbClr val="003E72"/>
                </a:solidFill>
              </a:rPr>
              <a:t>mployee has </a:t>
            </a:r>
            <a:r>
              <a:rPr lang="en-US" dirty="0">
                <a:solidFill>
                  <a:srgbClr val="003E72"/>
                </a:solidFill>
              </a:rPr>
              <a:t>been absent from work exceeding a reasonable time without a reasonable </a:t>
            </a:r>
            <a:r>
              <a:rPr lang="en-US" dirty="0" smtClean="0">
                <a:solidFill>
                  <a:srgbClr val="003E72"/>
                </a:solidFill>
              </a:rPr>
              <a:t>excuse;</a:t>
            </a: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E</a:t>
            </a:r>
            <a:r>
              <a:rPr lang="en-US" dirty="0" smtClean="0">
                <a:solidFill>
                  <a:srgbClr val="003E72"/>
                </a:solidFill>
              </a:rPr>
              <a:t>mployee </a:t>
            </a:r>
            <a:r>
              <a:rPr lang="en-US" dirty="0">
                <a:solidFill>
                  <a:srgbClr val="003E72"/>
                </a:solidFill>
              </a:rPr>
              <a:t>has a third party to work </a:t>
            </a:r>
            <a:r>
              <a:rPr lang="en-US" dirty="0" smtClean="0">
                <a:solidFill>
                  <a:srgbClr val="003E72"/>
                </a:solidFill>
              </a:rPr>
              <a:t>in </a:t>
            </a:r>
            <a:r>
              <a:rPr lang="en-US" dirty="0">
                <a:solidFill>
                  <a:srgbClr val="003E72"/>
                </a:solidFill>
              </a:rPr>
              <a:t>his </a:t>
            </a:r>
            <a:r>
              <a:rPr lang="en-US" dirty="0" smtClean="0">
                <a:solidFill>
                  <a:srgbClr val="003E72"/>
                </a:solidFill>
              </a:rPr>
              <a:t>place </a:t>
            </a:r>
            <a:r>
              <a:rPr lang="en-US" dirty="0">
                <a:solidFill>
                  <a:srgbClr val="003E72"/>
                </a:solidFill>
              </a:rPr>
              <a:t>without the consent of the </a:t>
            </a:r>
            <a:r>
              <a:rPr lang="en-US" dirty="0" smtClean="0">
                <a:solidFill>
                  <a:srgbClr val="003E72"/>
                </a:solidFill>
              </a:rPr>
              <a:t>employer;</a:t>
            </a:r>
          </a:p>
          <a:p>
            <a:pPr marL="742500" lvl="1" indent="-342900"/>
            <a:r>
              <a:rPr lang="en-US" dirty="0" smtClean="0"/>
              <a:t>Cases listed under Section </a:t>
            </a:r>
            <a:r>
              <a:rPr lang="en-US" dirty="0"/>
              <a:t>583 of the Civil and Commercial Code and Section 119 of the Labor Protection Act</a:t>
            </a:r>
            <a:r>
              <a:rPr lang="en-GB" dirty="0"/>
              <a:t> </a:t>
            </a:r>
            <a:r>
              <a:rPr lang="en-US" dirty="0" smtClean="0">
                <a:solidFill>
                  <a:srgbClr val="003E72"/>
                </a:solidFill>
              </a:rPr>
              <a:t>. </a:t>
            </a:r>
          </a:p>
          <a:p>
            <a:pPr marL="457200" indent="-457200">
              <a:buAutoNum type="alphaLcParenBoth"/>
            </a:pPr>
            <a:endParaRPr lang="en-US" sz="2400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0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Employer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bligation </a:t>
            </a:r>
            <a:r>
              <a:rPr lang="en-US" dirty="0"/>
              <a:t>to </a:t>
            </a:r>
            <a:r>
              <a:rPr lang="en-US" b="1" dirty="0">
                <a:solidFill>
                  <a:srgbClr val="003E72"/>
                </a:solidFill>
              </a:rPr>
              <a:t>pay</a:t>
            </a:r>
            <a:r>
              <a:rPr lang="en-US" dirty="0">
                <a:solidFill>
                  <a:srgbClr val="003E72"/>
                </a:solidFill>
              </a:rPr>
              <a:t> </a:t>
            </a:r>
            <a:r>
              <a:rPr lang="en-US" dirty="0"/>
              <a:t>the employee </a:t>
            </a:r>
            <a:r>
              <a:rPr lang="en-US" dirty="0" smtClean="0"/>
              <a:t>wages:</a:t>
            </a:r>
          </a:p>
          <a:p>
            <a:pPr marL="742500" lvl="1" indent="-342900"/>
            <a:r>
              <a:rPr lang="en-US" dirty="0" smtClean="0"/>
              <a:t>If </a:t>
            </a:r>
            <a:r>
              <a:rPr lang="en-US" dirty="0"/>
              <a:t>there is no agreed </a:t>
            </a:r>
            <a:r>
              <a:rPr lang="en-US" dirty="0" smtClean="0"/>
              <a:t>time </a:t>
            </a:r>
            <a:r>
              <a:rPr lang="en-US" dirty="0"/>
              <a:t>for </a:t>
            </a:r>
            <a:r>
              <a:rPr lang="en-US" dirty="0" smtClean="0"/>
              <a:t>payment: wages </a:t>
            </a:r>
            <a:r>
              <a:rPr lang="en-US" dirty="0"/>
              <a:t>is payable after the work or </a:t>
            </a:r>
            <a:r>
              <a:rPr lang="en-US" dirty="0" smtClean="0"/>
              <a:t>services </a:t>
            </a:r>
            <a:r>
              <a:rPr lang="en-US" dirty="0"/>
              <a:t>had </a:t>
            </a:r>
            <a:r>
              <a:rPr lang="en-US" dirty="0" smtClean="0"/>
              <a:t>been rendered. </a:t>
            </a:r>
            <a:endParaRPr lang="en-US" dirty="0"/>
          </a:p>
          <a:p>
            <a:pPr marL="742500" lvl="1" indent="-342900"/>
            <a:r>
              <a:rPr lang="en-US" dirty="0" smtClean="0"/>
              <a:t>If </a:t>
            </a:r>
            <a:r>
              <a:rPr lang="en-US" dirty="0"/>
              <a:t>the payment of wages is prescribed to be made by </a:t>
            </a:r>
            <a:r>
              <a:rPr lang="en-US" dirty="0" smtClean="0"/>
              <a:t>periods: the remuneration </a:t>
            </a:r>
            <a:r>
              <a:rPr lang="en-US" dirty="0"/>
              <a:t>is payable at the end of each period. </a:t>
            </a:r>
            <a:endParaRPr lang="en-US" dirty="0" smtClean="0"/>
          </a:p>
          <a:p>
            <a:endParaRPr lang="en-US" sz="2400" dirty="0"/>
          </a:p>
          <a:p>
            <a:r>
              <a:rPr lang="en-US" dirty="0" smtClean="0">
                <a:solidFill>
                  <a:srgbClr val="003E72"/>
                </a:solidFill>
              </a:rPr>
              <a:t>Provide </a:t>
            </a:r>
            <a:r>
              <a:rPr lang="en-US" dirty="0">
                <a:solidFill>
                  <a:srgbClr val="003E72"/>
                </a:solidFill>
              </a:rPr>
              <a:t>the employee with a </a:t>
            </a:r>
            <a:r>
              <a:rPr lang="en-US" b="1" dirty="0">
                <a:solidFill>
                  <a:srgbClr val="003E72"/>
                </a:solidFill>
              </a:rPr>
              <a:t>certificate of employment </a:t>
            </a:r>
            <a:r>
              <a:rPr lang="en-US" dirty="0">
                <a:solidFill>
                  <a:srgbClr val="003E72"/>
                </a:solidFill>
              </a:rPr>
              <a:t>at the end of his or her employment. </a:t>
            </a:r>
            <a:endParaRPr lang="en-US" dirty="0" smtClean="0">
              <a:solidFill>
                <a:srgbClr val="003E72"/>
              </a:solidFill>
            </a:endParaRPr>
          </a:p>
          <a:p>
            <a:endParaRPr lang="en-US" dirty="0">
              <a:solidFill>
                <a:srgbClr val="003E72"/>
              </a:solidFill>
            </a:endParaRPr>
          </a:p>
          <a:p>
            <a:r>
              <a:rPr lang="en-US" b="1" dirty="0" smtClean="0">
                <a:solidFill>
                  <a:srgbClr val="003E72"/>
                </a:solidFill>
              </a:rPr>
              <a:t>Liability</a:t>
            </a:r>
            <a:r>
              <a:rPr lang="en-US" dirty="0" smtClean="0">
                <a:solidFill>
                  <a:srgbClr val="003E72"/>
                </a:solidFill>
              </a:rPr>
              <a:t> </a:t>
            </a:r>
            <a:r>
              <a:rPr lang="en-US" dirty="0">
                <a:solidFill>
                  <a:srgbClr val="003E72"/>
                </a:solidFill>
              </a:rPr>
              <a:t>for </a:t>
            </a:r>
            <a:r>
              <a:rPr lang="en-US" dirty="0" smtClean="0">
                <a:solidFill>
                  <a:srgbClr val="003E72"/>
                </a:solidFill>
              </a:rPr>
              <a:t>damages </a:t>
            </a:r>
            <a:r>
              <a:rPr lang="en-US" dirty="0">
                <a:solidFill>
                  <a:srgbClr val="003E72"/>
                </a:solidFill>
              </a:rPr>
              <a:t>caused by </a:t>
            </a:r>
            <a:r>
              <a:rPr lang="en-US" dirty="0" smtClean="0">
                <a:solidFill>
                  <a:srgbClr val="003E72"/>
                </a:solidFill>
              </a:rPr>
              <a:t>the employee </a:t>
            </a:r>
            <a:r>
              <a:rPr lang="en-US" dirty="0">
                <a:solidFill>
                  <a:srgbClr val="003E72"/>
                </a:solidFill>
              </a:rPr>
              <a:t>to a third party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4175" y="1445836"/>
            <a:ext cx="8374063" cy="4067175"/>
          </a:xfrm>
        </p:spPr>
        <p:txBody>
          <a:bodyPr/>
          <a:lstStyle/>
          <a:p>
            <a:r>
              <a:rPr lang="en-US" dirty="0" smtClean="0"/>
              <a:t>Mutual agreement of the parties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Termination by one party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</a:t>
            </a:r>
            <a:r>
              <a:rPr lang="en-US" dirty="0" smtClean="0"/>
              <a:t>pen</a:t>
            </a:r>
            <a:r>
              <a:rPr lang="en-US" dirty="0"/>
              <a:t>-ended </a:t>
            </a:r>
            <a:r>
              <a:rPr lang="en-US" dirty="0" smtClean="0"/>
              <a:t>contracts</a:t>
            </a:r>
            <a:endParaRPr lang="en-GB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Fixed</a:t>
            </a:r>
            <a:r>
              <a:rPr lang="en-US" dirty="0"/>
              <a:t>-term employment contracts</a:t>
            </a:r>
            <a:r>
              <a:rPr lang="en-GB" dirty="0"/>
              <a:t> </a:t>
            </a:r>
            <a:endParaRPr lang="en-US" dirty="0" smtClean="0"/>
          </a:p>
          <a:p>
            <a:endParaRPr lang="en-GB" dirty="0" smtClean="0"/>
          </a:p>
          <a:p>
            <a:r>
              <a:rPr lang="en-US" dirty="0" smtClean="0"/>
              <a:t>Termination by specific reasons</a:t>
            </a:r>
          </a:p>
          <a:p>
            <a:endParaRPr lang="en-GB" dirty="0" smtClean="0"/>
          </a:p>
          <a:p>
            <a:r>
              <a:rPr lang="en-US" dirty="0" smtClean="0"/>
              <a:t>Termination by external circumstances </a:t>
            </a:r>
          </a:p>
          <a:p>
            <a:pPr marL="742500" lvl="1" indent="-342900">
              <a:lnSpc>
                <a:spcPct val="80000"/>
              </a:lnSpc>
            </a:pPr>
            <a:r>
              <a:rPr lang="en-US" dirty="0" smtClean="0"/>
              <a:t>Death </a:t>
            </a:r>
            <a:r>
              <a:rPr lang="en-US" dirty="0"/>
              <a:t>of the employee </a:t>
            </a:r>
            <a:endParaRPr lang="en-US" dirty="0" smtClean="0"/>
          </a:p>
          <a:p>
            <a:pPr marL="742500" lvl="1" indent="-342900">
              <a:lnSpc>
                <a:spcPct val="80000"/>
              </a:lnSpc>
            </a:pPr>
            <a:r>
              <a:rPr lang="en-US" dirty="0"/>
              <a:t>D</a:t>
            </a:r>
            <a:r>
              <a:rPr lang="en-US" dirty="0" smtClean="0"/>
              <a:t>eath </a:t>
            </a:r>
            <a:r>
              <a:rPr lang="en-US" dirty="0"/>
              <a:t>of the employer in contracts where </a:t>
            </a:r>
            <a:r>
              <a:rPr lang="en-US" dirty="0" smtClean="0"/>
              <a:t>the </a:t>
            </a:r>
            <a:r>
              <a:rPr lang="en-US" dirty="0"/>
              <a:t>personality of such employer forms an essential part of the </a:t>
            </a:r>
            <a:r>
              <a:rPr lang="en-US" dirty="0" smtClean="0"/>
              <a:t>contract </a:t>
            </a:r>
            <a:endParaRPr lang="en-GB" dirty="0" smtClean="0"/>
          </a:p>
          <a:p>
            <a:endParaRPr lang="en-US" dirty="0" smtClean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6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Notice of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</a:t>
            </a:r>
            <a:r>
              <a:rPr lang="en-US" dirty="0"/>
              <a:t>party decides to unilaterally terminate an open-ended contract, advance notice of termination is required, unless</a:t>
            </a:r>
            <a:r>
              <a:rPr lang="en-GB" dirty="0"/>
              <a:t> </a:t>
            </a:r>
            <a:r>
              <a:rPr lang="en-US" dirty="0" smtClean="0"/>
              <a:t>the employee: </a:t>
            </a:r>
          </a:p>
          <a:p>
            <a:pPr marL="742500" lvl="1" indent="-342900"/>
            <a:r>
              <a:rPr lang="en-US" dirty="0" smtClean="0"/>
              <a:t>Willfully disobeys or habitually neglects the lawful orders of the employer</a:t>
            </a:r>
          </a:p>
          <a:p>
            <a:pPr marL="742500" lvl="1" indent="-342900"/>
            <a:r>
              <a:rPr lang="en-US" dirty="0" smtClean="0"/>
              <a:t>Remains absent from work</a:t>
            </a:r>
          </a:p>
          <a:p>
            <a:pPr marL="742500" lvl="1" indent="-342900"/>
            <a:r>
              <a:rPr lang="en-US" dirty="0" smtClean="0"/>
              <a:t>Commits an act of gross misconduct</a:t>
            </a:r>
          </a:p>
          <a:p>
            <a:pPr marL="742500" lvl="1" indent="-342900"/>
            <a:r>
              <a:rPr lang="en-US" dirty="0" smtClean="0"/>
              <a:t>Acts in a manner incompatible with the ordinary and faithful discharge of his duty</a:t>
            </a:r>
            <a:endParaRPr lang="en-US" sz="1400" dirty="0" smtClean="0"/>
          </a:p>
          <a:p>
            <a:pPr marL="742500" lvl="1" indent="-342900"/>
            <a:endParaRPr lang="en-US" sz="1400" dirty="0" smtClean="0"/>
          </a:p>
          <a:p>
            <a:r>
              <a:rPr lang="en-US" dirty="0"/>
              <a:t>If the employer wants to terminate the employee's employment immediately, he has to pay </a:t>
            </a:r>
            <a:r>
              <a:rPr lang="en-US" b="1" dirty="0"/>
              <a:t>advance notice payment</a:t>
            </a:r>
          </a:p>
          <a:p>
            <a:endParaRPr lang="en-GB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Severance 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77000"/>
              </a:lnSpc>
              <a:buNone/>
            </a:pPr>
            <a:r>
              <a:rPr lang="en-US" b="1" dirty="0" smtClean="0"/>
              <a:t>Period </a:t>
            </a:r>
            <a:r>
              <a:rPr lang="en-US" b="1" dirty="0"/>
              <a:t>of Service			</a:t>
            </a:r>
            <a:r>
              <a:rPr lang="en-US" b="1" dirty="0" smtClean="0"/>
              <a:t>      Rate </a:t>
            </a:r>
            <a:r>
              <a:rPr lang="en-US" b="1" dirty="0"/>
              <a:t>of Severance </a:t>
            </a:r>
            <a:r>
              <a:rPr lang="en-US" b="1" dirty="0" smtClean="0"/>
              <a:t>Pay</a:t>
            </a:r>
          </a:p>
          <a:p>
            <a:pPr marL="0" indent="0">
              <a:lnSpc>
                <a:spcPct val="77000"/>
              </a:lnSpc>
              <a:buNone/>
            </a:pPr>
            <a:endParaRPr lang="en-GB" dirty="0"/>
          </a:p>
          <a:p>
            <a:pPr marL="0" indent="0">
              <a:lnSpc>
                <a:spcPct val="77000"/>
              </a:lnSpc>
              <a:buNone/>
            </a:pPr>
            <a:r>
              <a:rPr lang="en-US" dirty="0"/>
              <a:t>120 days but less than 1 year		30 days </a:t>
            </a:r>
            <a:r>
              <a:rPr lang="en-US" dirty="0" smtClean="0"/>
              <a:t>wages</a:t>
            </a:r>
          </a:p>
          <a:p>
            <a:pPr marL="0" indent="0">
              <a:lnSpc>
                <a:spcPct val="77000"/>
              </a:lnSpc>
              <a:buNone/>
            </a:pPr>
            <a:endParaRPr lang="en-GB" dirty="0"/>
          </a:p>
          <a:p>
            <a:pPr marL="0" indent="0">
              <a:lnSpc>
                <a:spcPct val="77000"/>
              </a:lnSpc>
              <a:buNone/>
            </a:pPr>
            <a:r>
              <a:rPr lang="en-US" dirty="0"/>
              <a:t>1 year but less than 3 years		</a:t>
            </a:r>
            <a:r>
              <a:rPr lang="en-US" dirty="0" smtClean="0"/>
              <a:t>	90 </a:t>
            </a:r>
            <a:r>
              <a:rPr lang="en-US" dirty="0"/>
              <a:t>days </a:t>
            </a:r>
            <a:r>
              <a:rPr lang="en-US" dirty="0" smtClean="0"/>
              <a:t>wages</a:t>
            </a:r>
          </a:p>
          <a:p>
            <a:pPr marL="0" indent="0">
              <a:lnSpc>
                <a:spcPct val="77000"/>
              </a:lnSpc>
              <a:buNone/>
            </a:pPr>
            <a:endParaRPr lang="en-GB" dirty="0"/>
          </a:p>
          <a:p>
            <a:pPr marL="0" indent="0">
              <a:lnSpc>
                <a:spcPct val="77000"/>
              </a:lnSpc>
              <a:buNone/>
            </a:pPr>
            <a:r>
              <a:rPr lang="en-US" dirty="0"/>
              <a:t>3 years but less than 6 years		180 days </a:t>
            </a:r>
            <a:r>
              <a:rPr lang="en-US" dirty="0" smtClean="0"/>
              <a:t>wages</a:t>
            </a:r>
          </a:p>
          <a:p>
            <a:pPr marL="0" indent="0">
              <a:lnSpc>
                <a:spcPct val="77000"/>
              </a:lnSpc>
              <a:buNone/>
            </a:pPr>
            <a:endParaRPr lang="en-GB" dirty="0"/>
          </a:p>
          <a:p>
            <a:pPr marL="0" indent="0">
              <a:lnSpc>
                <a:spcPct val="77000"/>
              </a:lnSpc>
              <a:buNone/>
            </a:pPr>
            <a:r>
              <a:rPr lang="en-US" dirty="0"/>
              <a:t>6 years but less than 10 years		240 days </a:t>
            </a:r>
            <a:r>
              <a:rPr lang="en-US" dirty="0" smtClean="0"/>
              <a:t>wages</a:t>
            </a:r>
          </a:p>
          <a:p>
            <a:pPr marL="0" indent="0">
              <a:lnSpc>
                <a:spcPct val="77000"/>
              </a:lnSpc>
              <a:buNone/>
            </a:pPr>
            <a:endParaRPr lang="en-GB" dirty="0"/>
          </a:p>
          <a:p>
            <a:pPr marL="0" indent="0">
              <a:lnSpc>
                <a:spcPct val="77000"/>
              </a:lnSpc>
              <a:buNone/>
            </a:pPr>
            <a:r>
              <a:rPr lang="en-US" dirty="0"/>
              <a:t>10 years or more			</a:t>
            </a:r>
            <a:r>
              <a:rPr lang="en-US" dirty="0" smtClean="0"/>
              <a:t>	300 </a:t>
            </a:r>
            <a:r>
              <a:rPr lang="en-US" dirty="0"/>
              <a:t>days </a:t>
            </a:r>
            <a:r>
              <a:rPr lang="en-US" dirty="0" smtClean="0"/>
              <a:t>wages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1611508"/>
            <a:ext cx="6047956" cy="4421599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  </a:t>
            </a:r>
            <a:r>
              <a:rPr lang="en-US" sz="2400" b="1" dirty="0" smtClean="0"/>
              <a:t>Severance </a:t>
            </a:r>
            <a:r>
              <a:rPr lang="en-US" sz="2400" b="1" dirty="0"/>
              <a:t>pay is </a:t>
            </a:r>
            <a:r>
              <a:rPr lang="en-US" sz="2400" b="1" i="1" dirty="0"/>
              <a:t>not </a:t>
            </a:r>
            <a:r>
              <a:rPr lang="en-US" sz="2400" b="1" dirty="0"/>
              <a:t>required</a:t>
            </a:r>
            <a:r>
              <a:rPr lang="en-GB" sz="2400" b="1" dirty="0"/>
              <a:t> </a:t>
            </a:r>
            <a:r>
              <a:rPr lang="en-GB" sz="2400" b="1" dirty="0" smtClean="0"/>
              <a:t>if employee</a:t>
            </a:r>
          </a:p>
          <a:p>
            <a:pPr marL="0" lvl="0" indent="0">
              <a:buNone/>
            </a:pPr>
            <a:endParaRPr lang="en-GB" sz="2400" b="1" dirty="0">
              <a:solidFill>
                <a:srgbClr val="003E72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/>
              <a:t>Is </a:t>
            </a:r>
            <a:r>
              <a:rPr lang="en-US" sz="2400" dirty="0"/>
              <a:t>dishonest </a:t>
            </a:r>
            <a:r>
              <a:rPr lang="en-US" sz="2400" dirty="0" smtClean="0"/>
              <a:t>or </a:t>
            </a:r>
            <a:r>
              <a:rPr lang="en-US" sz="2400" dirty="0"/>
              <a:t>intentionally commits a criminal offence against the employer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/>
              <a:t>I</a:t>
            </a:r>
            <a:r>
              <a:rPr lang="en-US" sz="2400" dirty="0" smtClean="0"/>
              <a:t>ntentionally </a:t>
            </a:r>
            <a:r>
              <a:rPr lang="en-US" sz="2400" dirty="0"/>
              <a:t>causes damage or negligently causes serious damage to the employer</a:t>
            </a:r>
            <a:r>
              <a:rPr lang="en-GB" sz="2400" dirty="0"/>
              <a:t> </a:t>
            </a:r>
            <a:endParaRPr lang="en-GB" sz="2400" dirty="0" smtClean="0"/>
          </a:p>
          <a:p>
            <a:pPr>
              <a:buFontTx/>
              <a:buChar char="-"/>
            </a:pPr>
            <a:r>
              <a:rPr lang="en-US" sz="2400" dirty="0"/>
              <a:t>V</a:t>
            </a:r>
            <a:r>
              <a:rPr lang="en-US" sz="2400" dirty="0" smtClean="0"/>
              <a:t>iolates </a:t>
            </a:r>
            <a:r>
              <a:rPr lang="en-US" sz="2400" dirty="0"/>
              <a:t>the working rules or the lawful and fair orders of the </a:t>
            </a:r>
            <a:r>
              <a:rPr lang="en-US" sz="2400" dirty="0" smtClean="0"/>
              <a:t>employer</a:t>
            </a:r>
            <a:endParaRPr lang="en-GB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Abandoned workplace </a:t>
            </a:r>
            <a:r>
              <a:rPr lang="en-US" sz="2400" dirty="0"/>
              <a:t>for 3 consecutive </a:t>
            </a:r>
            <a:r>
              <a:rPr lang="en-US" sz="2400" dirty="0" smtClean="0"/>
              <a:t>days</a:t>
            </a:r>
          </a:p>
          <a:p>
            <a:pPr>
              <a:buFontTx/>
              <a:buChar char="-"/>
            </a:pPr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sentenced to imprisonment by final court </a:t>
            </a:r>
            <a:r>
              <a:rPr lang="en-US" sz="2400" dirty="0" smtClean="0"/>
              <a:t>judgment</a:t>
            </a:r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6019800" y="1597702"/>
            <a:ext cx="303707" cy="442159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9007" y="2514600"/>
            <a:ext cx="2814993" cy="3016210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alibri"/>
                <a:cs typeface="Calibri"/>
              </a:rPr>
              <a:t>employer </a:t>
            </a:r>
            <a:r>
              <a:rPr lang="en-US" sz="2400" b="1" dirty="0" smtClean="0">
                <a:solidFill>
                  <a:srgbClr val="003E72"/>
                </a:solidFill>
                <a:latin typeface="Calibri"/>
                <a:cs typeface="Calibri"/>
              </a:rPr>
              <a:t>must notify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the employee about the reason when the termination is </a:t>
            </a:r>
            <a:r>
              <a:rPr lang="en-US" sz="2400" dirty="0" smtClean="0">
                <a:latin typeface="Calibri"/>
                <a:cs typeface="Calibri"/>
              </a:rPr>
              <a:t>made or </a:t>
            </a:r>
            <a:r>
              <a:rPr lang="en-US" sz="2400" dirty="0">
                <a:latin typeface="Calibri"/>
                <a:cs typeface="Calibri"/>
              </a:rPr>
              <a:t>state </a:t>
            </a:r>
            <a:r>
              <a:rPr lang="en-US" sz="2400" dirty="0" smtClean="0">
                <a:latin typeface="Calibri"/>
                <a:cs typeface="Calibri"/>
              </a:rPr>
              <a:t>them in </a:t>
            </a:r>
            <a:r>
              <a:rPr lang="en-US" sz="2400" dirty="0">
                <a:latin typeface="Calibri"/>
                <a:cs typeface="Calibri"/>
              </a:rPr>
              <a:t>the termination letter </a:t>
            </a:r>
          </a:p>
          <a:p>
            <a:pPr algn="just"/>
            <a:endParaRPr lang="en-US" sz="2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2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Protection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Unfair </a:t>
            </a:r>
            <a:r>
              <a:rPr lang="en-US" b="1" dirty="0" smtClean="0"/>
              <a:t>Dismissal</a:t>
            </a:r>
          </a:p>
          <a:p>
            <a:pPr marL="742500" lvl="1" indent="-342900"/>
            <a:r>
              <a:rPr lang="en-US" dirty="0" smtClean="0"/>
              <a:t>Compensation of the employee</a:t>
            </a:r>
            <a:endParaRPr lang="en-US" dirty="0"/>
          </a:p>
          <a:p>
            <a:pPr marL="742500" lvl="1" indent="-342900"/>
            <a:r>
              <a:rPr lang="en-US" dirty="0" smtClean="0"/>
              <a:t>Reinstatement </a:t>
            </a:r>
            <a:r>
              <a:rPr lang="en-US" dirty="0"/>
              <a:t>of the employee in the original work position.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Child </a:t>
            </a:r>
            <a:r>
              <a:rPr lang="en-US" b="1" dirty="0" smtClean="0"/>
              <a:t>Labor: </a:t>
            </a:r>
            <a:r>
              <a:rPr lang="en-US" dirty="0"/>
              <a:t>The Labor Protection Act prohibits the employment of children aged under </a:t>
            </a:r>
            <a:r>
              <a:rPr lang="en-US" dirty="0" smtClean="0"/>
              <a:t>15 and </a:t>
            </a:r>
            <a:r>
              <a:rPr lang="en-US" dirty="0"/>
              <a:t>restricts the hours of work of children aged between 15 and 18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/>
              <a:t>Gender </a:t>
            </a:r>
            <a:r>
              <a:rPr lang="en-US" b="1" dirty="0" smtClean="0"/>
              <a:t>Discrimination</a:t>
            </a:r>
            <a:r>
              <a:rPr lang="en-GB" b="1" dirty="0" smtClean="0"/>
              <a:t>: </a:t>
            </a:r>
            <a:r>
              <a:rPr lang="en-US" dirty="0" smtClean="0"/>
              <a:t>Discrimination </a:t>
            </a:r>
            <a:r>
              <a:rPr lang="en-US" dirty="0"/>
              <a:t>based on place of birth, nationality, language, gender, age, physical disability, economic or social status, religious belief, education or training, and education or political ideology is prohibited. </a:t>
            </a:r>
            <a:endParaRPr lang="en-GB" b="1" dirty="0"/>
          </a:p>
          <a:p>
            <a:endParaRPr lang="en-GB" b="1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1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Full-time work may not </a:t>
            </a:r>
            <a:r>
              <a:rPr lang="en-US" dirty="0" smtClean="0"/>
              <a:t>exceed:</a:t>
            </a:r>
            <a:endParaRPr lang="en-GB" dirty="0" smtClean="0"/>
          </a:p>
          <a:p>
            <a:pPr marL="742500" lvl="1" indent="-342900"/>
            <a:r>
              <a:rPr lang="en-US" dirty="0" smtClean="0"/>
              <a:t>8 hours per day </a:t>
            </a:r>
          </a:p>
          <a:p>
            <a:pPr marL="742500" lvl="1" indent="-342900"/>
            <a:r>
              <a:rPr lang="en-US" dirty="0" smtClean="0"/>
              <a:t>48 </a:t>
            </a:r>
            <a:r>
              <a:rPr lang="en-US" dirty="0"/>
              <a:t>hours per </a:t>
            </a:r>
            <a:r>
              <a:rPr lang="en-US" dirty="0" smtClean="0"/>
              <a:t>week</a:t>
            </a:r>
          </a:p>
          <a:p>
            <a:pPr marL="742500" lvl="1" indent="-342900"/>
            <a:endParaRPr lang="en-US" dirty="0" smtClean="0"/>
          </a:p>
          <a:p>
            <a:r>
              <a:rPr lang="en-US" dirty="0" smtClean="0"/>
              <a:t>Special working time for activities where there is higher risk of injuries to the health or safety of the employee</a:t>
            </a:r>
            <a:endParaRPr lang="en-GB" dirty="0" smtClean="0"/>
          </a:p>
          <a:p>
            <a:pPr marL="742500" lvl="1" indent="-342900"/>
            <a:r>
              <a:rPr lang="en-US" dirty="0" smtClean="0"/>
              <a:t>7 </a:t>
            </a:r>
            <a:r>
              <a:rPr lang="en-US" dirty="0"/>
              <a:t>hours per day </a:t>
            </a:r>
          </a:p>
          <a:p>
            <a:pPr marL="742500" lvl="1" indent="-342900"/>
            <a:r>
              <a:rPr lang="en-US" dirty="0" smtClean="0"/>
              <a:t>42 </a:t>
            </a:r>
            <a:r>
              <a:rPr lang="en-US" dirty="0"/>
              <a:t>hours per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5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Periods</a:t>
            </a:r>
            <a:r>
              <a:rPr lang="en-US" b="0" dirty="0"/>
              <a:t>	</a:t>
            </a:r>
            <a:br>
              <a:rPr lang="en-US" b="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dirty="0" smtClean="0"/>
              <a:t>1 hour </a:t>
            </a:r>
          </a:p>
          <a:p>
            <a:endParaRPr lang="en-US" dirty="0" smtClean="0"/>
          </a:p>
          <a:p>
            <a:r>
              <a:rPr lang="en-US" dirty="0" smtClean="0"/>
              <a:t>It can be 20 minutes if:</a:t>
            </a:r>
          </a:p>
          <a:p>
            <a:pPr marL="742500" lvl="1" indent="-342900"/>
            <a:r>
              <a:rPr lang="en-US" dirty="0" smtClean="0"/>
              <a:t>There is agreement between  employer and employee</a:t>
            </a:r>
          </a:p>
          <a:p>
            <a:pPr marL="742500" lvl="1" indent="-342900"/>
            <a:r>
              <a:rPr lang="en-US" dirty="0"/>
              <a:t>T</a:t>
            </a:r>
            <a:r>
              <a:rPr lang="en-US" dirty="0" smtClean="0"/>
              <a:t>otal rest period not less than 1hour.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b="1" dirty="0" smtClean="0"/>
              <a:t>Exception</a:t>
            </a:r>
            <a:r>
              <a:rPr lang="en-US" dirty="0" smtClean="0"/>
              <a:t>: Types </a:t>
            </a:r>
            <a:r>
              <a:rPr lang="en-US" dirty="0"/>
              <a:t>of work necessitates continuous performance</a:t>
            </a:r>
            <a:r>
              <a:rPr lang="en-US" dirty="0" smtClean="0"/>
              <a:t>, stoppage </a:t>
            </a:r>
            <a:r>
              <a:rPr lang="en-US" dirty="0"/>
              <a:t>may damage the work</a:t>
            </a:r>
            <a:r>
              <a:rPr lang="en-US" dirty="0" smtClean="0"/>
              <a:t>, or it is an urgent.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9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</a:t>
            </a:r>
            <a:r>
              <a:rPr lang="en-US" dirty="0" smtClean="0"/>
              <a:t>Holidays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/>
              <a:t>least</a:t>
            </a:r>
            <a:r>
              <a:rPr lang="en-US" dirty="0">
                <a:solidFill>
                  <a:srgbClr val="003E72"/>
                </a:solidFill>
              </a:rPr>
              <a:t> </a:t>
            </a:r>
            <a:r>
              <a:rPr lang="en-US" b="1" dirty="0" smtClean="0">
                <a:solidFill>
                  <a:srgbClr val="003E72"/>
                </a:solidFill>
              </a:rPr>
              <a:t>1 day </a:t>
            </a:r>
            <a:r>
              <a:rPr lang="en-US" dirty="0">
                <a:solidFill>
                  <a:srgbClr val="003E72"/>
                </a:solidFill>
              </a:rPr>
              <a:t>off per </a:t>
            </a:r>
            <a:r>
              <a:rPr lang="en-US" dirty="0" smtClean="0">
                <a:solidFill>
                  <a:srgbClr val="003E72"/>
                </a:solidFill>
              </a:rPr>
              <a:t>week </a:t>
            </a:r>
            <a:r>
              <a:rPr lang="en-US" dirty="0" smtClean="0"/>
              <a:t>and </a:t>
            </a:r>
            <a:r>
              <a:rPr lang="en-US" dirty="0"/>
              <a:t>the interval between each weekly holiday must be no longer than six days.</a:t>
            </a:r>
            <a:r>
              <a:rPr lang="en-GB" dirty="0"/>
              <a:t> </a:t>
            </a:r>
            <a:endParaRPr lang="en-US" dirty="0" smtClean="0">
              <a:solidFill>
                <a:srgbClr val="003E72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 </a:t>
            </a:r>
            <a:r>
              <a:rPr lang="en-US" dirty="0"/>
              <a:t>employee </a:t>
            </a:r>
            <a:r>
              <a:rPr lang="en-US" dirty="0" smtClean="0"/>
              <a:t>gets </a:t>
            </a:r>
            <a:r>
              <a:rPr lang="en-US" dirty="0"/>
              <a:t>his </a:t>
            </a:r>
            <a:r>
              <a:rPr lang="en-US" b="1" dirty="0"/>
              <a:t>basic pay </a:t>
            </a:r>
            <a:r>
              <a:rPr lang="en-US" dirty="0"/>
              <a:t>on weekly holidays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Exception</a:t>
            </a:r>
            <a:r>
              <a:rPr lang="en-US" dirty="0" smtClean="0"/>
              <a:t>: In </a:t>
            </a:r>
            <a:r>
              <a:rPr lang="en-US" dirty="0"/>
              <a:t>specific cases prescribed by Ministerial Regulations such as in hotel business, transport, forestry work, </a:t>
            </a:r>
            <a:r>
              <a:rPr lang="en-US" dirty="0" smtClean="0"/>
              <a:t>an </a:t>
            </a:r>
            <a:r>
              <a:rPr lang="en-US" dirty="0"/>
              <a:t>employer and employee may agree in advance to postpone weekly holidays to a later time, but </a:t>
            </a:r>
            <a:r>
              <a:rPr lang="en-US" dirty="0" smtClean="0"/>
              <a:t>no later </a:t>
            </a:r>
            <a:r>
              <a:rPr lang="en-US" dirty="0"/>
              <a:t>than four consecutive weeks. 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0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Holidays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less than </a:t>
            </a:r>
            <a:r>
              <a:rPr lang="en-US" b="1" dirty="0">
                <a:solidFill>
                  <a:srgbClr val="003E72"/>
                </a:solidFill>
              </a:rPr>
              <a:t>13 days </a:t>
            </a:r>
            <a:r>
              <a:rPr lang="en-US" dirty="0"/>
              <a:t>including National Labor </a:t>
            </a:r>
            <a:r>
              <a:rPr lang="en-US" dirty="0" smtClean="0"/>
              <a:t>Day </a:t>
            </a:r>
          </a:p>
          <a:p>
            <a:endParaRPr lang="en-US" dirty="0" smtClean="0"/>
          </a:p>
          <a:p>
            <a:r>
              <a:rPr lang="en-US" dirty="0"/>
              <a:t>In case a public holiday falls on a weekly holiday, an employee is entitled to receive an additional holiday on the following working day. </a:t>
            </a:r>
            <a:endParaRPr lang="en-GB" dirty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employee </a:t>
            </a:r>
            <a:r>
              <a:rPr lang="en-US" dirty="0" smtClean="0"/>
              <a:t>gets </a:t>
            </a:r>
            <a:r>
              <a:rPr lang="en-US" dirty="0"/>
              <a:t>his </a:t>
            </a:r>
            <a:r>
              <a:rPr lang="en-US" b="1" dirty="0"/>
              <a:t>basic pay </a:t>
            </a:r>
            <a:r>
              <a:rPr lang="en-US" dirty="0"/>
              <a:t>on traditional holidays	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8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b="1" dirty="0" smtClean="0"/>
              <a:t>Annual Leave</a:t>
            </a:r>
          </a:p>
          <a:p>
            <a:pPr marL="742500" lvl="1" indent="-342900">
              <a:lnSpc>
                <a:spcPct val="70000"/>
              </a:lnSpc>
            </a:pPr>
            <a:r>
              <a:rPr lang="en-US" dirty="0" smtClean="0"/>
              <a:t>An </a:t>
            </a:r>
            <a:r>
              <a:rPr lang="en-US" dirty="0"/>
              <a:t>employee who has worked continuously for </a:t>
            </a:r>
            <a:r>
              <a:rPr lang="en-US" dirty="0" smtClean="0"/>
              <a:t>1 year is entitled </a:t>
            </a:r>
            <a:r>
              <a:rPr lang="en-US" dirty="0"/>
              <a:t>to annual leave of not less than </a:t>
            </a:r>
            <a:r>
              <a:rPr lang="en-US" dirty="0" smtClean="0"/>
              <a:t>6 working days.</a:t>
            </a:r>
          </a:p>
          <a:p>
            <a:pPr marL="399600" lvl="1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b="1" dirty="0" smtClean="0"/>
              <a:t>Sick Leave</a:t>
            </a:r>
          </a:p>
          <a:p>
            <a:pPr marL="742500" lvl="1" indent="-342900">
              <a:lnSpc>
                <a:spcPct val="70000"/>
              </a:lnSpc>
            </a:pPr>
            <a:r>
              <a:rPr lang="en-US" dirty="0" smtClean="0"/>
              <a:t>Maximum period: </a:t>
            </a:r>
            <a:r>
              <a:rPr lang="en-US" dirty="0" smtClean="0">
                <a:solidFill>
                  <a:srgbClr val="003E72"/>
                </a:solidFill>
              </a:rPr>
              <a:t>30 </a:t>
            </a:r>
            <a:r>
              <a:rPr lang="en-US" dirty="0">
                <a:solidFill>
                  <a:srgbClr val="003E72"/>
                </a:solidFill>
              </a:rPr>
              <a:t>days per </a:t>
            </a:r>
            <a:r>
              <a:rPr lang="en-US" dirty="0" smtClean="0">
                <a:solidFill>
                  <a:srgbClr val="003E72"/>
                </a:solidFill>
              </a:rPr>
              <a:t>annum.</a:t>
            </a:r>
          </a:p>
          <a:p>
            <a:pPr>
              <a:lnSpc>
                <a:spcPct val="70000"/>
              </a:lnSpc>
            </a:pPr>
            <a:endParaRPr lang="en-US" b="1" dirty="0" smtClean="0"/>
          </a:p>
          <a:p>
            <a:pPr>
              <a:lnSpc>
                <a:spcPct val="70000"/>
              </a:lnSpc>
            </a:pPr>
            <a:r>
              <a:rPr lang="en-US" b="1" dirty="0" smtClean="0"/>
              <a:t>Maternity Leave</a:t>
            </a:r>
          </a:p>
          <a:p>
            <a:pPr marL="742500" lvl="1" indent="-342900">
              <a:lnSpc>
                <a:spcPct val="70000"/>
              </a:lnSpc>
            </a:pPr>
            <a:r>
              <a:rPr lang="en-US" dirty="0" smtClean="0"/>
              <a:t>Maximum period: </a:t>
            </a:r>
            <a:r>
              <a:rPr lang="en-US" dirty="0"/>
              <a:t>90 days </a:t>
            </a:r>
            <a:r>
              <a:rPr lang="en-US" dirty="0" smtClean="0"/>
              <a:t>before </a:t>
            </a:r>
            <a:r>
              <a:rPr lang="en-US" dirty="0"/>
              <a:t>and after </a:t>
            </a:r>
            <a:r>
              <a:rPr lang="en-US" dirty="0" smtClean="0"/>
              <a:t>childbirth</a:t>
            </a:r>
          </a:p>
          <a:p>
            <a:pPr marL="399600" lvl="1" indent="0">
              <a:lnSpc>
                <a:spcPct val="70000"/>
              </a:lnSpc>
              <a:buNone/>
            </a:pPr>
            <a:endParaRPr lang="en-US" b="1" dirty="0"/>
          </a:p>
          <a:p>
            <a:pPr>
              <a:lnSpc>
                <a:spcPct val="70000"/>
              </a:lnSpc>
            </a:pPr>
            <a:r>
              <a:rPr lang="en-US" b="1" dirty="0" smtClean="0"/>
              <a:t>Personal Business Leave</a:t>
            </a:r>
          </a:p>
          <a:p>
            <a:pPr marL="742500" lvl="1" indent="-342900">
              <a:lnSpc>
                <a:spcPct val="70000"/>
              </a:lnSpc>
            </a:pPr>
            <a:r>
              <a:rPr lang="en-US" kern="1200" dirty="0" smtClean="0">
                <a:solidFill>
                  <a:srgbClr val="003E72"/>
                </a:solidFill>
              </a:rPr>
              <a:t>An </a:t>
            </a:r>
            <a:r>
              <a:rPr lang="en-US" kern="1200" dirty="0">
                <a:solidFill>
                  <a:srgbClr val="003E72"/>
                </a:solidFill>
              </a:rPr>
              <a:t>employee is entitled to take leave to attend to his personal business as necessary</a:t>
            </a:r>
            <a:r>
              <a:rPr lang="en-US" kern="1200" dirty="0" smtClean="0">
                <a:solidFill>
                  <a:srgbClr val="003E72"/>
                </a:solidFill>
              </a:rPr>
              <a:t>.</a:t>
            </a:r>
          </a:p>
          <a:p>
            <a:pPr marL="742500" lvl="1" indent="-342900">
              <a:lnSpc>
                <a:spcPct val="70000"/>
              </a:lnSpc>
            </a:pPr>
            <a:endParaRPr lang="en-US" kern="12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en-US" dirty="0"/>
          </a:p>
          <a:p>
            <a:pPr marL="0" indent="0">
              <a:lnSpc>
                <a:spcPct val="70000"/>
              </a:lnSpc>
              <a:buNone/>
            </a:pPr>
            <a:endParaRPr lang="en-US" dirty="0"/>
          </a:p>
          <a:p>
            <a:pPr>
              <a:lnSpc>
                <a:spcPct val="70000"/>
              </a:lnSpc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8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Contract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</a:t>
            </a:r>
            <a:r>
              <a:rPr lang="en-US" dirty="0"/>
              <a:t>whereby an employee agrees to provide services to an employer in return for remuneration for the duration of the services </a:t>
            </a:r>
            <a:endParaRPr lang="en-US" dirty="0" smtClean="0"/>
          </a:p>
          <a:p>
            <a:endParaRPr lang="en-US" dirty="0">
              <a:solidFill>
                <a:srgbClr val="003E72"/>
              </a:solidFill>
            </a:endParaRPr>
          </a:p>
          <a:p>
            <a:r>
              <a:rPr lang="en-US" dirty="0" smtClean="0">
                <a:solidFill>
                  <a:srgbClr val="003E72"/>
                </a:solidFill>
              </a:rPr>
              <a:t>No </a:t>
            </a:r>
            <a:r>
              <a:rPr lang="en-US" dirty="0">
                <a:solidFill>
                  <a:srgbClr val="003E72"/>
                </a:solidFill>
              </a:rPr>
              <a:t>contract </a:t>
            </a:r>
            <a:r>
              <a:rPr lang="en-US" b="1" dirty="0">
                <a:solidFill>
                  <a:srgbClr val="003E72"/>
                </a:solidFill>
              </a:rPr>
              <a:t>form</a:t>
            </a:r>
            <a:r>
              <a:rPr lang="en-US" dirty="0">
                <a:solidFill>
                  <a:srgbClr val="003E72"/>
                </a:solidFill>
              </a:rPr>
              <a:t> required, can be a verbal agreement.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302122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E72"/>
                </a:solidFill>
                <a:latin typeface="Calibri"/>
                <a:cs typeface="Calibri"/>
              </a:rPr>
              <a:t>Employee</a:t>
            </a:r>
            <a:endParaRPr lang="en-US" sz="2400" b="1" dirty="0">
              <a:solidFill>
                <a:srgbClr val="003E72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981" y="4302122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E72"/>
                </a:solidFill>
                <a:latin typeface="Calibri"/>
                <a:cs typeface="Calibri"/>
              </a:rPr>
              <a:t>Employer</a:t>
            </a:r>
            <a:endParaRPr lang="en-US" sz="2400" b="1" dirty="0">
              <a:solidFill>
                <a:srgbClr val="003E72"/>
              </a:solidFill>
              <a:latin typeface="Calibri"/>
              <a:cs typeface="Calibri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98632" y="4302122"/>
            <a:ext cx="3449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98632" y="4808820"/>
            <a:ext cx="3449068" cy="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98632" y="3819585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Renders services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8632" y="4823355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Remuneration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2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of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2"/>
                </a:solidFill>
              </a:rPr>
              <a:t>Right to receive </a:t>
            </a:r>
            <a:r>
              <a:rPr lang="en-US" b="1" dirty="0">
                <a:solidFill>
                  <a:srgbClr val="003E72"/>
                </a:solidFill>
              </a:rPr>
              <a:t>payment </a:t>
            </a:r>
            <a:endParaRPr lang="en-US" b="1" dirty="0" smtClean="0">
              <a:solidFill>
                <a:srgbClr val="003E72"/>
              </a:solidFill>
            </a:endParaRPr>
          </a:p>
          <a:p>
            <a:endParaRPr lang="en-US" dirty="0" smtClean="0">
              <a:solidFill>
                <a:srgbClr val="003E72"/>
              </a:solidFill>
            </a:endParaRPr>
          </a:p>
          <a:p>
            <a:r>
              <a:rPr lang="en-US" dirty="0" smtClean="0">
                <a:solidFill>
                  <a:srgbClr val="003E72"/>
                </a:solidFill>
              </a:rPr>
              <a:t>Right </a:t>
            </a:r>
            <a:r>
              <a:rPr lang="en-US" dirty="0">
                <a:solidFill>
                  <a:srgbClr val="003E72"/>
                </a:solidFill>
              </a:rPr>
              <a:t>to receive a </a:t>
            </a:r>
            <a:r>
              <a:rPr lang="en-US" b="1" dirty="0">
                <a:solidFill>
                  <a:srgbClr val="003E72"/>
                </a:solidFill>
              </a:rPr>
              <a:t>certificate of employment </a:t>
            </a:r>
            <a:r>
              <a:rPr lang="en-US" dirty="0">
                <a:solidFill>
                  <a:srgbClr val="003E72"/>
                </a:solidFill>
              </a:rPr>
              <a:t>at the end of </a:t>
            </a:r>
            <a:r>
              <a:rPr lang="en-US" dirty="0" smtClean="0">
                <a:solidFill>
                  <a:srgbClr val="003E72"/>
                </a:solidFill>
              </a:rPr>
              <a:t>employee's employment</a:t>
            </a:r>
            <a:r>
              <a:rPr lang="en-US" dirty="0">
                <a:solidFill>
                  <a:srgbClr val="003E72"/>
                </a:solidFill>
              </a:rPr>
              <a:t>. </a:t>
            </a:r>
            <a:endParaRPr lang="en-US" dirty="0" smtClean="0">
              <a:solidFill>
                <a:srgbClr val="003E72"/>
              </a:solidFill>
            </a:endParaRPr>
          </a:p>
          <a:p>
            <a:endParaRPr lang="en-US" dirty="0">
              <a:solidFill>
                <a:srgbClr val="003E72"/>
              </a:solidFill>
            </a:endParaRPr>
          </a:p>
          <a:p>
            <a:r>
              <a:rPr lang="en-US" dirty="0" smtClean="0">
                <a:solidFill>
                  <a:srgbClr val="003E72"/>
                </a:solidFill>
              </a:rPr>
              <a:t>Right </a:t>
            </a:r>
            <a:r>
              <a:rPr lang="en-US" dirty="0">
                <a:solidFill>
                  <a:srgbClr val="003E72"/>
                </a:solidFill>
              </a:rPr>
              <a:t>to </a:t>
            </a:r>
            <a:r>
              <a:rPr lang="en-US" b="1" dirty="0">
                <a:solidFill>
                  <a:srgbClr val="003E72"/>
                </a:solidFill>
              </a:rPr>
              <a:t>terminate the </a:t>
            </a:r>
            <a:r>
              <a:rPr lang="en-US" b="1" dirty="0" smtClean="0">
                <a:solidFill>
                  <a:srgbClr val="003E72"/>
                </a:solidFill>
              </a:rPr>
              <a:t>contract</a:t>
            </a:r>
            <a:r>
              <a:rPr lang="en-US" dirty="0" smtClean="0">
                <a:solidFill>
                  <a:srgbClr val="003E72"/>
                </a:solidFill>
              </a:rPr>
              <a:t> if the </a:t>
            </a:r>
            <a:r>
              <a:rPr lang="en-US" dirty="0">
                <a:solidFill>
                  <a:srgbClr val="003E72"/>
                </a:solidFill>
              </a:rPr>
              <a:t>employer </a:t>
            </a:r>
            <a:r>
              <a:rPr lang="en-US" dirty="0" smtClean="0">
                <a:solidFill>
                  <a:srgbClr val="003E72"/>
                </a:solidFill>
              </a:rPr>
              <a:t>transfers </a:t>
            </a:r>
            <a:r>
              <a:rPr lang="en-US" dirty="0">
                <a:solidFill>
                  <a:srgbClr val="003E72"/>
                </a:solidFill>
              </a:rPr>
              <a:t>the employee's rights to a third party </a:t>
            </a:r>
            <a:endParaRPr lang="en-US" dirty="0" smtClean="0">
              <a:solidFill>
                <a:srgbClr val="003E72"/>
              </a:solidFill>
            </a:endParaRPr>
          </a:p>
          <a:p>
            <a:endParaRPr lang="en-US" dirty="0">
              <a:solidFill>
                <a:srgbClr val="003E72"/>
              </a:solidFill>
            </a:endParaRPr>
          </a:p>
          <a:p>
            <a:r>
              <a:rPr lang="en-US" dirty="0" smtClean="0">
                <a:solidFill>
                  <a:srgbClr val="003E72"/>
                </a:solidFill>
              </a:rPr>
              <a:t>Right </a:t>
            </a:r>
            <a:r>
              <a:rPr lang="en-US" dirty="0">
                <a:solidFill>
                  <a:srgbClr val="003E72"/>
                </a:solidFill>
              </a:rPr>
              <a:t>to receive the </a:t>
            </a:r>
            <a:r>
              <a:rPr lang="en-US" b="1" dirty="0">
                <a:solidFill>
                  <a:srgbClr val="003E72"/>
                </a:solidFill>
              </a:rPr>
              <a:t>cost of the return journey </a:t>
            </a:r>
            <a:r>
              <a:rPr lang="en-US" dirty="0">
                <a:solidFill>
                  <a:srgbClr val="003E72"/>
                </a:solidFill>
              </a:rPr>
              <a:t>i</a:t>
            </a:r>
            <a:r>
              <a:rPr lang="en-US" dirty="0" smtClean="0">
                <a:solidFill>
                  <a:srgbClr val="003E72"/>
                </a:solidFill>
              </a:rPr>
              <a:t>f </a:t>
            </a:r>
            <a:r>
              <a:rPr lang="en-US" dirty="0">
                <a:solidFill>
                  <a:srgbClr val="003E72"/>
                </a:solidFill>
              </a:rPr>
              <a:t>the employee </a:t>
            </a:r>
            <a:r>
              <a:rPr lang="en-US" dirty="0" smtClean="0">
                <a:solidFill>
                  <a:srgbClr val="003E72"/>
                </a:solidFill>
              </a:rPr>
              <a:t>has </a:t>
            </a:r>
            <a:r>
              <a:rPr lang="en-US" dirty="0">
                <a:solidFill>
                  <a:srgbClr val="003E72"/>
                </a:solidFill>
              </a:rPr>
              <a:t>been brought </a:t>
            </a:r>
            <a:r>
              <a:rPr lang="en-US" dirty="0" smtClean="0">
                <a:solidFill>
                  <a:srgbClr val="003E72"/>
                </a:solidFill>
              </a:rPr>
              <a:t>to work elsewhere</a:t>
            </a:r>
            <a:endParaRPr lang="en-US" dirty="0">
              <a:solidFill>
                <a:srgbClr val="003E72"/>
              </a:solidFill>
            </a:endParaRPr>
          </a:p>
          <a:p>
            <a:pPr marL="457200" indent="-457200">
              <a:buAutoNum type="alphaUcPeriod"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8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2"/>
                </a:solidFill>
              </a:rPr>
              <a:t>Obligation </a:t>
            </a:r>
            <a:r>
              <a:rPr lang="en-US" dirty="0">
                <a:solidFill>
                  <a:srgbClr val="003E72"/>
                </a:solidFill>
              </a:rPr>
              <a:t>to </a:t>
            </a:r>
            <a:r>
              <a:rPr lang="en-US" b="1" dirty="0">
                <a:solidFill>
                  <a:srgbClr val="003E72"/>
                </a:solidFill>
              </a:rPr>
              <a:t>work for the employer </a:t>
            </a:r>
            <a:r>
              <a:rPr lang="en-US" dirty="0" smtClean="0">
                <a:solidFill>
                  <a:srgbClr val="003E72"/>
                </a:solidFill>
              </a:rPr>
              <a:t>during the </a:t>
            </a:r>
            <a:r>
              <a:rPr lang="en-US" dirty="0">
                <a:solidFill>
                  <a:srgbClr val="003E72"/>
                </a:solidFill>
              </a:rPr>
              <a:t>period of </a:t>
            </a:r>
            <a:r>
              <a:rPr lang="en-US" dirty="0" smtClean="0">
                <a:solidFill>
                  <a:srgbClr val="003E72"/>
                </a:solidFill>
              </a:rPr>
              <a:t>employment, this means:</a:t>
            </a: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T</a:t>
            </a:r>
            <a:r>
              <a:rPr lang="en-US" sz="2400" dirty="0" smtClean="0">
                <a:solidFill>
                  <a:srgbClr val="003E72"/>
                </a:solidFill>
              </a:rPr>
              <a:t>he </a:t>
            </a:r>
            <a:r>
              <a:rPr lang="en-US" sz="2400" dirty="0">
                <a:solidFill>
                  <a:srgbClr val="003E72"/>
                </a:solidFill>
              </a:rPr>
              <a:t>employee cannot let another person do the work </a:t>
            </a:r>
            <a:r>
              <a:rPr lang="en-US" sz="2400" dirty="0" smtClean="0">
                <a:solidFill>
                  <a:srgbClr val="003E72"/>
                </a:solidFill>
              </a:rPr>
              <a:t>for him unless </a:t>
            </a:r>
            <a:r>
              <a:rPr lang="en-US" sz="2400" dirty="0">
                <a:solidFill>
                  <a:srgbClr val="003E72"/>
                </a:solidFill>
              </a:rPr>
              <a:t>consent </a:t>
            </a:r>
            <a:r>
              <a:rPr lang="en-US" sz="2400" dirty="0" smtClean="0">
                <a:solidFill>
                  <a:srgbClr val="003E72"/>
                </a:solidFill>
              </a:rPr>
              <a:t>of employer;</a:t>
            </a: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If the employee dies, the hire of services (labor) contract ends.</a:t>
            </a:r>
          </a:p>
          <a:p>
            <a:pPr marL="0" indent="0">
              <a:buNone/>
            </a:pPr>
            <a:endParaRPr lang="en-US" sz="2400" dirty="0">
              <a:solidFill>
                <a:srgbClr val="003E72"/>
              </a:solidFill>
            </a:endParaRPr>
          </a:p>
          <a:p>
            <a:r>
              <a:rPr lang="en-US" sz="2400" dirty="0" smtClean="0">
                <a:solidFill>
                  <a:srgbClr val="003E72"/>
                </a:solidFill>
              </a:rPr>
              <a:t>If </a:t>
            </a:r>
            <a:r>
              <a:rPr lang="en-US" sz="2400" dirty="0">
                <a:solidFill>
                  <a:srgbClr val="003E72"/>
                </a:solidFill>
              </a:rPr>
              <a:t>the employee expressly or impliedly warrants a </a:t>
            </a:r>
            <a:r>
              <a:rPr lang="en-US" sz="2400" b="1" dirty="0">
                <a:solidFill>
                  <a:srgbClr val="003E72"/>
                </a:solidFill>
              </a:rPr>
              <a:t>special skill </a:t>
            </a:r>
            <a:r>
              <a:rPr lang="en-US" sz="2400" dirty="0">
                <a:solidFill>
                  <a:srgbClr val="003E72"/>
                </a:solidFill>
              </a:rPr>
              <a:t>on his or her part, the employee must have such special skill</a:t>
            </a:r>
            <a:r>
              <a:rPr lang="en-US" sz="2400" dirty="0" smtClean="0">
                <a:solidFill>
                  <a:srgbClr val="003E72"/>
                </a:solidFill>
              </a:rPr>
              <a:t> </a:t>
            </a:r>
          </a:p>
          <a:p>
            <a:endParaRPr lang="en-US" sz="2400" dirty="0">
              <a:solidFill>
                <a:srgbClr val="003E72"/>
              </a:solidFill>
            </a:endParaRPr>
          </a:p>
          <a:p>
            <a:r>
              <a:rPr lang="en-US" sz="2400" b="1" dirty="0" smtClean="0">
                <a:solidFill>
                  <a:srgbClr val="003E72"/>
                </a:solidFill>
              </a:rPr>
              <a:t>Comply </a:t>
            </a:r>
            <a:r>
              <a:rPr lang="en-US" sz="2400" b="1" dirty="0">
                <a:solidFill>
                  <a:srgbClr val="003E72"/>
                </a:solidFill>
              </a:rPr>
              <a:t>with the working rules of the employer</a:t>
            </a:r>
            <a:r>
              <a:rPr lang="en-US" sz="2400" dirty="0">
                <a:solidFill>
                  <a:srgbClr val="003E72"/>
                </a:solidFill>
              </a:rPr>
              <a:t>, </a:t>
            </a:r>
            <a:r>
              <a:rPr lang="en-US" sz="2400" dirty="0" smtClean="0">
                <a:solidFill>
                  <a:srgbClr val="003E72"/>
                </a:solidFill>
              </a:rPr>
              <a:t>ex. </a:t>
            </a:r>
            <a:r>
              <a:rPr lang="en-US" sz="2400" dirty="0">
                <a:solidFill>
                  <a:srgbClr val="003E72"/>
                </a:solidFill>
              </a:rPr>
              <a:t>must arrive at the office at 8:30 am and work till 5:00 </a:t>
            </a:r>
            <a:r>
              <a:rPr lang="en-US" sz="2400" dirty="0" smtClean="0">
                <a:solidFill>
                  <a:srgbClr val="003E72"/>
                </a:solidFill>
              </a:rPr>
              <a:t>pm</a:t>
            </a:r>
            <a:r>
              <a:rPr lang="en-US" sz="2400" dirty="0">
                <a:solidFill>
                  <a:srgbClr val="003E72"/>
                </a:solidFill>
              </a:rPr>
              <a:t>.</a:t>
            </a:r>
            <a:endParaRPr lang="en-US" sz="2400" dirty="0" smtClean="0">
              <a:solidFill>
                <a:srgbClr val="003E72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12-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">
  <a:themeElements>
    <a:clrScheme name="Custom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</TotalTime>
  <Words>998</Words>
  <Application>Microsoft Macintosh PowerPoint</Application>
  <PresentationFormat>On-screen Show (4:3)</PresentationFormat>
  <Paragraphs>151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Student</vt:lpstr>
      <vt:lpstr>CHAPTER 12  LAW OF EMPLOYMENT </vt:lpstr>
      <vt:lpstr>Working time</vt:lpstr>
      <vt:lpstr>Rest Periods  </vt:lpstr>
      <vt:lpstr>Weekly Holidays</vt:lpstr>
      <vt:lpstr>Traditional Holidays </vt:lpstr>
      <vt:lpstr>Leave </vt:lpstr>
      <vt:lpstr>Employment Contract</vt:lpstr>
      <vt:lpstr>Rights of Employee</vt:lpstr>
      <vt:lpstr>Duties of Employee</vt:lpstr>
      <vt:lpstr>Rights of the Employer </vt:lpstr>
      <vt:lpstr>Duties of Employer </vt:lpstr>
      <vt:lpstr>Termination</vt:lpstr>
      <vt:lpstr>Advance Notice of Termination</vt:lpstr>
      <vt:lpstr>Severance Pay </vt:lpstr>
      <vt:lpstr>Exception</vt:lpstr>
      <vt:lpstr>Employment Protection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LAW</dc:title>
  <dc:creator>user</dc:creator>
  <cp:lastModifiedBy>Alessandro Stasi</cp:lastModifiedBy>
  <cp:revision>161</cp:revision>
  <cp:lastPrinted>2013-09-19T04:16:06Z</cp:lastPrinted>
  <dcterms:created xsi:type="dcterms:W3CDTF">2015-03-09T06:03:55Z</dcterms:created>
  <dcterms:modified xsi:type="dcterms:W3CDTF">2015-04-11T14:20:45Z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