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33"/>
  </p:notesMasterIdLst>
  <p:sldIdLst>
    <p:sldId id="256" r:id="rId3"/>
    <p:sldId id="257" r:id="rId4"/>
    <p:sldId id="258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8" r:id="rId24"/>
    <p:sldId id="292" r:id="rId25"/>
    <p:sldId id="296" r:id="rId26"/>
    <p:sldId id="300" r:id="rId27"/>
    <p:sldId id="304" r:id="rId28"/>
    <p:sldId id="308" r:id="rId29"/>
    <p:sldId id="311" r:id="rId30"/>
    <p:sldId id="312" r:id="rId31"/>
    <p:sldId id="313" r:id="rId3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rdia New" panose="020B0304020202020204" pitchFamily="34" charset="-34"/>
      <p:regular r:id="rId38"/>
      <p:bold r:id="rId39"/>
      <p:italic r:id="rId40"/>
      <p:boldItalic r:id="rId41"/>
    </p:embeddedFont>
    <p:embeddedFont>
      <p:font typeface="Helvetica Neue" panose="02000503000000020004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000000"/>
          </p15:clr>
        </p15:guide>
        <p15:guide id="4" pos="2141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hfqsHsMK8dbyCvBtQeqyV69WdS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DCCFBD-B001-4585-80B8-F9E144C6F8E3}">
  <a:tblStyle styleId="{A7DCCFBD-B001-4585-80B8-F9E144C6F8E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6"/>
          </a:solidFill>
        </a:fill>
      </a:tcStyle>
    </a:wholeTbl>
    <a:band1H>
      <a:tcTxStyle/>
      <a:tcStyle>
        <a:tcBdr/>
        <a:fill>
          <a:solidFill>
            <a:srgbClr val="CAD4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24" d="100"/>
          <a:sy n="124" d="100"/>
        </p:scale>
        <p:origin x="1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oetry" TargetMode="External"/><Relationship Id="rId3" Type="http://schemas.openxmlformats.org/officeDocument/2006/relationships/hyperlink" Target="http://en.wikipedia.org/wiki/Applied_arts" TargetMode="External"/><Relationship Id="rId7" Type="http://schemas.openxmlformats.org/officeDocument/2006/relationships/hyperlink" Target="http://en.wikipedia.org/wiki/Music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rchitecture" TargetMode="External"/><Relationship Id="rId5" Type="http://schemas.openxmlformats.org/officeDocument/2006/relationships/hyperlink" Target="http://en.wikipedia.org/wiki/Sculpture" TargetMode="External"/><Relationship Id="rId10" Type="http://schemas.openxmlformats.org/officeDocument/2006/relationships/hyperlink" Target="http://en.wikipedia.org/wiki/Dance" TargetMode="External"/><Relationship Id="rId4" Type="http://schemas.openxmlformats.org/officeDocument/2006/relationships/hyperlink" Target="http://en.wikipedia.org/wiki/Painting" TargetMode="External"/><Relationship Id="rId9" Type="http://schemas.openxmlformats.org/officeDocument/2006/relationships/hyperlink" Target="http://en.wikipedia.org/wiki/Drama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ordia New"/>
                <a:ea typeface="Cordia New"/>
                <a:cs typeface="Cordia New"/>
                <a:sym typeface="Cordia New"/>
              </a:rPr>
              <a:t>18</a:t>
            </a:fld>
            <a:endParaRPr>
              <a:solidFill>
                <a:srgbClr val="000000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6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0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4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8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2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physicians.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applied arts that have to serve some practical function.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Historically, the 5 main fine arts were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painting,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sculpture,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architecture,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 and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poetry, with minor arts including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drama and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dance</a:t>
            </a:r>
            <a:endParaRPr/>
          </a:p>
        </p:txBody>
      </p:sp>
      <p:sp>
        <p:nvSpPr>
          <p:cNvPr id="489" name="Google Shape;489;p55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4c8b44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4c8b442d3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94c8b442d3_0_0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Templateswise.com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4485119"/>
            <a:ext cx="7772400" cy="91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5157193"/>
            <a:ext cx="6400800" cy="79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4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2pPr>
            <a:lvl3pPr marL="1371600" lvl="2" indent="-381000" algn="just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4pPr>
            <a:lvl5pPr marL="2286000" lvl="4" indent="-3556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5pPr>
            <a:lvl6pPr marL="2743200" lvl="5" indent="-355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just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just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just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just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675"/>
              </a:spcBef>
              <a:spcAft>
                <a:spcPts val="675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7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just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just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just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just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675"/>
              </a:spcBef>
              <a:spcAft>
                <a:spcPts val="675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7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7"/>
          <p:cNvSpPr txBox="1">
            <a:spLocks noGrp="1"/>
          </p:cNvSpPr>
          <p:nvPr>
            <p:ph type="body" idx="1"/>
          </p:nvPr>
        </p:nvSpPr>
        <p:spPr>
          <a:xfrm rot="5400000">
            <a:off x="2537619" y="-445294"/>
            <a:ext cx="4067175" cy="837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8"/>
          <p:cNvSpPr txBox="1">
            <a:spLocks noGrp="1"/>
          </p:cNvSpPr>
          <p:nvPr>
            <p:ph type="title"/>
          </p:nvPr>
        </p:nvSpPr>
        <p:spPr>
          <a:xfrm rot="5400000">
            <a:off x="5024438" y="2039938"/>
            <a:ext cx="5376862" cy="209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body" idx="1"/>
          </p:nvPr>
        </p:nvSpPr>
        <p:spPr>
          <a:xfrm rot="5400000">
            <a:off x="760413" y="22225"/>
            <a:ext cx="5376862" cy="612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Templateswise.com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9"/>
          <p:cNvSpPr txBox="1">
            <a:spLocks noGrp="1"/>
          </p:cNvSpPr>
          <p:nvPr>
            <p:ph type="title"/>
          </p:nvPr>
        </p:nvSpPr>
        <p:spPr>
          <a:xfrm>
            <a:off x="2195736" y="274639"/>
            <a:ext cx="64910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9"/>
          <p:cNvSpPr txBox="1">
            <a:spLocks noGrp="1"/>
          </p:cNvSpPr>
          <p:nvPr>
            <p:ph type="body" idx="1"/>
          </p:nvPr>
        </p:nvSpPr>
        <p:spPr>
          <a:xfrm>
            <a:off x="2195736" y="1600201"/>
            <a:ext cx="649106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- Templateswise.com">
  <p:cSld name="Title and Content 2 - Templateswise.c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0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body" idx="1"/>
          </p:nvPr>
        </p:nvSpPr>
        <p:spPr>
          <a:xfrm>
            <a:off x="457200" y="1988839"/>
            <a:ext cx="8229600" cy="413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6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6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just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1050"/>
              </a:spcBef>
              <a:spcAft>
                <a:spcPts val="105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1"/>
          <p:cNvSpPr/>
          <p:nvPr/>
        </p:nvSpPr>
        <p:spPr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3E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1"/>
          <p:cNvSpPr/>
          <p:nvPr/>
        </p:nvSpPr>
        <p:spPr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3E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71" descr="Screen shot 2013-08-17 at 09.34.4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0"/>
            <a:ext cx="374332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1"/>
          <p:cNvSpPr txBox="1">
            <a:spLocks noGrp="1"/>
          </p:cNvSpPr>
          <p:nvPr>
            <p:ph type="ctrTitle"/>
          </p:nvPr>
        </p:nvSpPr>
        <p:spPr>
          <a:xfrm>
            <a:off x="384175" y="2016125"/>
            <a:ext cx="8374063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1">
                <a:solidFill>
                  <a:schemeClr val="dk2"/>
                </a:solidFill>
              </a:defRPr>
            </a:lvl1pPr>
            <a:lvl2pPr lvl="1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2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4110038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just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marL="1371600" lvl="2" indent="-35560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marL="2286000" lvl="4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marL="2743200" lvl="5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body" idx="2"/>
          </p:nvPr>
        </p:nvSpPr>
        <p:spPr>
          <a:xfrm>
            <a:off x="4646613" y="1708150"/>
            <a:ext cx="4111625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just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marL="1371600" lvl="2" indent="-35560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marL="2286000" lvl="4" indent="-3429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marL="2743200" lvl="5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marL="1371600" lvl="2" indent="-3429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4pPr>
            <a:lvl5pPr marL="2286000" lvl="4" indent="-33020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5pPr>
            <a:lvl6pPr marL="2743200" lvl="5" indent="-330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marL="1371600" lvl="2" indent="-342900" algn="just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just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4pPr>
            <a:lvl5pPr marL="2286000" lvl="4" indent="-33020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5pPr>
            <a:lvl6pPr marL="2743200" lvl="5" indent="-330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5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5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" name="Google Shape;36;p65" descr="Screen shot 2013-08-17 at 09.49.16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3175" y="6237288"/>
            <a:ext cx="9147175" cy="6207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685800" y="5105270"/>
            <a:ext cx="7772400" cy="91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b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PERSONAL INCOME TAX </a:t>
            </a:r>
            <a:b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4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Income arising abroad</a:t>
            </a:r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384175" y="1476015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From:</a:t>
            </a:r>
            <a:endParaRPr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69875" lvl="0" indent="-2698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business activities abroad, </a:t>
            </a:r>
            <a:endParaRPr/>
          </a:p>
          <a:p>
            <a:pPr marL="269875" lvl="0" indent="-2698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working abroad, </a:t>
            </a:r>
            <a:endParaRPr/>
          </a:p>
          <a:p>
            <a:pPr marL="269875" lvl="0" indent="-2698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property situated abroad</a:t>
            </a:r>
            <a:endParaRPr/>
          </a:p>
          <a:p>
            <a:pPr marL="269875" lvl="0" indent="-920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u="sng"/>
          </a:p>
          <a:p>
            <a:pPr marL="269875" lvl="0" indent="-920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1"/>
          </p:nvPr>
        </p:nvSpPr>
        <p:spPr>
          <a:xfrm>
            <a:off x="518905" y="3204420"/>
            <a:ext cx="8165932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>
                <a:latin typeface="Helvetica Neue"/>
                <a:ea typeface="Helvetica Neue"/>
                <a:cs typeface="Helvetica Neue"/>
                <a:sym typeface="Helvetica Neue"/>
              </a:rPr>
              <a:t>3. HOW MUCH </a:t>
            </a:r>
            <a:endParaRPr/>
          </a:p>
          <a:p>
            <a:pPr marL="0" lvl="0" indent="0" algn="ctr" rtl="0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 b="1">
                <a:latin typeface="Helvetica Neue"/>
                <a:ea typeface="Helvetica Neue"/>
                <a:cs typeface="Helvetica Neue"/>
                <a:sym typeface="Helvetica Neue"/>
              </a:rPr>
              <a:t>PERSONAL </a:t>
            </a:r>
            <a:r>
              <a:rPr lang="en-US" sz="4000" b="1">
                <a:solidFill>
                  <a:srgbClr val="003E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INCOME </a:t>
            </a:r>
            <a:r>
              <a:rPr lang="en-US" sz="4000" b="1">
                <a:latin typeface="Helvetica Neue"/>
                <a:ea typeface="Helvetica Neue"/>
                <a:cs typeface="Helvetica Neue"/>
                <a:sym typeface="Helvetica Neue"/>
              </a:rPr>
              <a:t>TAX</a:t>
            </a:r>
            <a:endParaRPr/>
          </a:p>
          <a:p>
            <a:pPr marL="0" lvl="0" indent="0" algn="ctr" rtl="0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>
                <a:latin typeface="Helvetica Neue"/>
                <a:ea typeface="Helvetica Neue"/>
                <a:cs typeface="Helvetica Neue"/>
                <a:sym typeface="Helvetica Neue"/>
              </a:rPr>
              <a:t>DO YOU HAVE TO PAY?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4287797" y="2863824"/>
            <a:ext cx="2430661" cy="1013248"/>
          </a:xfrm>
          <a:prstGeom prst="ellipse">
            <a:avLst/>
          </a:prstGeom>
          <a:gradFill>
            <a:gsLst>
              <a:gs pos="0">
                <a:srgbClr val="0056AE">
                  <a:alpha val="30980"/>
                </a:srgbClr>
              </a:gs>
              <a:gs pos="80000">
                <a:srgbClr val="0072E6">
                  <a:alpha val="30980"/>
                </a:srgbClr>
              </a:gs>
              <a:gs pos="100000">
                <a:srgbClr val="0072EC">
                  <a:alpha val="30980"/>
                </a:srgbClr>
              </a:gs>
            </a:gsLst>
            <a:lin ang="16200000" scaled="0"/>
          </a:gradFill>
          <a:ln w="9525" cap="flat" cmpd="sng">
            <a:solidFill>
              <a:srgbClr val="0070C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8"/>
          <p:cNvGrpSpPr/>
          <p:nvPr/>
        </p:nvGrpSpPr>
        <p:grpSpPr>
          <a:xfrm>
            <a:off x="979022" y="77893"/>
            <a:ext cx="7185954" cy="6767072"/>
            <a:chOff x="979022" y="-126925"/>
            <a:chExt cx="7185954" cy="6767072"/>
          </a:xfrm>
        </p:grpSpPr>
        <p:sp>
          <p:nvSpPr>
            <p:cNvPr id="217" name="Google Shape;217;p18"/>
            <p:cNvSpPr/>
            <p:nvPr/>
          </p:nvSpPr>
          <p:spPr>
            <a:xfrm>
              <a:off x="3832636" y="-126925"/>
              <a:ext cx="1429389" cy="961127"/>
            </a:xfrm>
            <a:prstGeom prst="roundRect">
              <a:avLst>
                <a:gd name="adj" fmla="val 16667"/>
              </a:avLst>
            </a:prstGeom>
            <a:solidFill>
              <a:srgbClr val="FCC12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 txBox="1"/>
            <p:nvPr/>
          </p:nvSpPr>
          <p:spPr>
            <a:xfrm>
              <a:off x="3879554" y="-80007"/>
              <a:ext cx="1335553" cy="867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(1) Employment or services rendered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202" y="1958"/>
                  </a:moveTo>
                  <a:lnTo>
                    <a:pt x="75202" y="1958"/>
                  </a:lnTo>
                  <a:cubicBezTo>
                    <a:pt x="79488" y="3081"/>
                    <a:pt x="83637" y="4675"/>
                    <a:pt x="87572" y="67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5766117" y="674803"/>
              <a:ext cx="1586171" cy="10243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 txBox="1"/>
            <p:nvPr/>
          </p:nvSpPr>
          <p:spPr>
            <a:xfrm>
              <a:off x="5816122" y="724808"/>
              <a:ext cx="1486161" cy="924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(2)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Jobs or positions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071" y="28508"/>
                  </a:moveTo>
                  <a:lnTo>
                    <a:pt x="111071" y="28508"/>
                  </a:lnTo>
                  <a:cubicBezTo>
                    <a:pt x="113781" y="32903"/>
                    <a:pt x="115912" y="37629"/>
                    <a:pt x="117412" y="425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6620116" y="2379486"/>
              <a:ext cx="1544860" cy="16387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 txBox="1"/>
            <p:nvPr/>
          </p:nvSpPr>
          <p:spPr>
            <a:xfrm>
              <a:off x="6695530" y="2454900"/>
              <a:ext cx="1394032" cy="1487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(3)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Goodwill, copyright, royalties, franchises and other rights 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435" y="77357"/>
                  </a:moveTo>
                  <a:cubicBezTo>
                    <a:pt x="116662" y="79914"/>
                    <a:pt x="115719" y="82417"/>
                    <a:pt x="114613" y="8484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5852276" y="4380722"/>
              <a:ext cx="1413852" cy="16600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5921295" y="4449741"/>
              <a:ext cx="1275814" cy="1521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(4)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Interests, dividends and capital gains on securities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383" y="113387"/>
                  </a:moveTo>
                  <a:lnTo>
                    <a:pt x="87383" y="113387"/>
                  </a:lnTo>
                  <a:cubicBezTo>
                    <a:pt x="82918" y="115677"/>
                    <a:pt x="78184" y="117398"/>
                    <a:pt x="73290" y="11850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3924197" y="5447992"/>
              <a:ext cx="1246268" cy="11921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3982393" y="5506188"/>
              <a:ext cx="1129876" cy="1075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(5)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Rental of properties and assets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706" y="118509"/>
                  </a:moveTo>
                  <a:lnTo>
                    <a:pt x="46706" y="118509"/>
                  </a:lnTo>
                  <a:cubicBezTo>
                    <a:pt x="41664" y="117363"/>
                    <a:pt x="36791" y="115571"/>
                    <a:pt x="32209" y="11317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1848099" y="4680156"/>
              <a:ext cx="1374720" cy="10611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 txBox="1"/>
            <p:nvPr/>
          </p:nvSpPr>
          <p:spPr>
            <a:xfrm>
              <a:off x="1899899" y="4731956"/>
              <a:ext cx="1271120" cy="957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(6)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Professional fees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685" y="91093"/>
                  </a:moveTo>
                  <a:cubicBezTo>
                    <a:pt x="5807" y="86344"/>
                    <a:pt x="3603" y="81218"/>
                    <a:pt x="2135" y="7586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979022" y="2454346"/>
              <a:ext cx="1446186" cy="14890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1049619" y="2524943"/>
              <a:ext cx="1304992" cy="1347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(7)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from contractor related activities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43" y="44108"/>
                  </a:moveTo>
                  <a:lnTo>
                    <a:pt x="2143" y="44108"/>
                  </a:lnTo>
                  <a:cubicBezTo>
                    <a:pt x="3879" y="37788"/>
                    <a:pt x="6639" y="31796"/>
                    <a:pt x="10312" y="2636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1905917" y="777779"/>
              <a:ext cx="1259085" cy="8184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1945868" y="817730"/>
              <a:ext cx="1179183" cy="738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(8)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635" y="8851"/>
                  </a:moveTo>
                  <a:lnTo>
                    <a:pt x="28635" y="8851"/>
                  </a:lnTo>
                  <a:cubicBezTo>
                    <a:pt x="33643" y="5780"/>
                    <a:pt x="39074" y="3462"/>
                    <a:pt x="44755" y="19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Annual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Salary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9875" lvl="0" indent="-2698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Income chargeable to the PIT is called “assessable income”. </a:t>
            </a:r>
            <a:endParaRPr/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The term covers income both in cash and in kind.</a:t>
            </a:r>
            <a:endParaRPr/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Section 40 (1): Salaries and wages (including income from stock options, other equity compensation and other fringe benefits);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body" idx="1"/>
          </p:nvPr>
        </p:nvSpPr>
        <p:spPr>
          <a:xfrm>
            <a:off x="948736" y="1323701"/>
            <a:ext cx="7446327" cy="563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Exemptions</a:t>
            </a:r>
            <a:endParaRPr/>
          </a:p>
          <a:p>
            <a:pPr marL="457200" lvl="0" indent="-4572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Contributions to provident fund (part that exceeds 10,000 baht)</a:t>
            </a:r>
            <a:endParaRPr/>
          </a:p>
          <a:p>
            <a:pPr marL="457200" lvl="0" indent="-4572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Total contribution to government pension fund</a:t>
            </a:r>
            <a:endParaRPr/>
          </a:p>
          <a:p>
            <a:pPr marL="457200" lvl="0" indent="-4572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Severance pay</a:t>
            </a:r>
            <a:endParaRPr sz="2800"/>
          </a:p>
          <a:p>
            <a:pPr marL="457200" lvl="0" indent="-279400" algn="ctr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457200" lvl="0" indent="-279400" algn="ctr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Expenses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  deduction  of  50%  is  allowed  subject  to a maximum of Baht  100,000)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Allowances and donations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25"/>
          <p:cNvGraphicFramePr/>
          <p:nvPr/>
        </p:nvGraphicFramePr>
        <p:xfrm>
          <a:off x="0" y="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{A7DCCFBD-B001-4585-80B8-F9E144C6F8E3}</a:tableStyleId>
              </a:tblPr>
              <a:tblGrid>
                <a:gridCol w="55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Types of Allowances (Tax Credits)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Amount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72D4"/>
                          </a:solidFill>
                        </a:rPr>
                        <a:t>1. Personal allowance 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72D4"/>
                          </a:solidFill>
                        </a:rPr>
                        <a:t>1.1 Single taxpayer </a:t>
                      </a:r>
                      <a:endParaRPr sz="1600" u="none" strike="noStrike" cap="none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60,000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 baht for the taxpayer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72D4"/>
                          </a:solidFill>
                        </a:rPr>
                        <a:t>1.2 Undivided estate </a:t>
                      </a:r>
                      <a:endParaRPr sz="1600" u="none" strike="noStrike" cap="none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60,000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 baht for the taxpayer’s spouse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00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72D4"/>
                          </a:solidFill>
                        </a:rPr>
                        <a:t>1.3 Non-juristic partnership or body of persons </a:t>
                      </a:r>
                      <a:endParaRPr sz="1600" u="none" strike="noStrike" cap="none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60,000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baht for each partner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2. Spouse allowance 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60,000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 baht 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8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3. Child allowance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(child under 25 years of age and studying at educational institution, or a minor, or an adjusted incompetent or quasi-incompetent person)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30,000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 baht each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4. Education</a:t>
                      </a:r>
                      <a:r>
                        <a:rPr lang="en-US" sz="1400">
                          <a:solidFill>
                            <a:srgbClr val="0072D4"/>
                          </a:solidFill>
                        </a:rPr>
                        <a:t>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(additional allowance for child studying in educational institution in Thailand)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None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5. Parents allowance 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30,000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 baht for each of taxpayer’s and spouse’s parents if such parent is above 60 years old and earns less than </a:t>
                      </a: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30,000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baht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6. Life insurance premium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paid by taxpayer or spouse 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Amount actually paid but not exceeding </a:t>
                      </a: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100,000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baht each 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7. Provident fund (PF)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contributions paid by taxpayer or spouse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10,000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26"/>
          <p:cNvGraphicFramePr/>
          <p:nvPr/>
        </p:nvGraphicFramePr>
        <p:xfrm>
          <a:off x="0" y="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{A7DCCFBD-B001-4585-80B8-F9E144C6F8E3}</a:tableStyleId>
              </a:tblPr>
              <a:tblGrid>
                <a:gridCol w="55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Types of Allowances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Amount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8. Long Term Equity Fund LTF and Retirement Mutual Funds RMF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Amount actually paid but not exceeding </a:t>
                      </a: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500,000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 baht 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9. Housing loan interest allowance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Amount actually paid but not exceeding </a:t>
                      </a: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100,000 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baht 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10. Social security fund paid by taxpayer or spouse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5% of the salary but not exceeding 750 baht/month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11. Donations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Amount actually donated but not exceeding </a:t>
                      </a: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10%</a:t>
                      </a:r>
                      <a:r>
                        <a:rPr lang="en-US" sz="1600">
                          <a:solidFill>
                            <a:srgbClr val="0072D4"/>
                          </a:solidFill>
                        </a:rPr>
                        <a:t> of the income after standard deductions and the above allowances</a:t>
                      </a: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72D4"/>
                          </a:solidFill>
                        </a:rPr>
                        <a:t> </a:t>
                      </a:r>
                      <a:endParaRPr sz="1600" b="1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85C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72D4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5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384175" y="306805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What is PIT?</a:t>
            </a:r>
            <a:endParaRPr/>
          </a:p>
          <a:p>
            <a:pPr marL="514350" lvl="0" indent="-514350" algn="just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Do you have to pay PIT?</a:t>
            </a:r>
            <a:endParaRPr/>
          </a:p>
          <a:p>
            <a:pPr marL="514350" lvl="0" indent="-514350" algn="just" rtl="0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How much tax do you have to pay?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Net Taxable Income 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8"/>
          <p:cNvGrpSpPr/>
          <p:nvPr/>
        </p:nvGrpSpPr>
        <p:grpSpPr>
          <a:xfrm>
            <a:off x="979022" y="77893"/>
            <a:ext cx="7185954" cy="6767072"/>
            <a:chOff x="979022" y="-126925"/>
            <a:chExt cx="7185954" cy="6767072"/>
          </a:xfrm>
        </p:grpSpPr>
        <p:sp>
          <p:nvSpPr>
            <p:cNvPr id="301" name="Google Shape;301;p28"/>
            <p:cNvSpPr/>
            <p:nvPr/>
          </p:nvSpPr>
          <p:spPr>
            <a:xfrm>
              <a:off x="3832636" y="-126925"/>
              <a:ext cx="1429389" cy="9611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 txBox="1"/>
            <p:nvPr/>
          </p:nvSpPr>
          <p:spPr>
            <a:xfrm>
              <a:off x="3879554" y="-80007"/>
              <a:ext cx="1335553" cy="867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(1) Employment or services rendered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202" y="1958"/>
                  </a:moveTo>
                  <a:lnTo>
                    <a:pt x="75202" y="1958"/>
                  </a:lnTo>
                  <a:cubicBezTo>
                    <a:pt x="79488" y="3081"/>
                    <a:pt x="83637" y="4675"/>
                    <a:pt x="87572" y="67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5766117" y="674803"/>
              <a:ext cx="1586171" cy="1024357"/>
            </a:xfrm>
            <a:prstGeom prst="roundRect">
              <a:avLst>
                <a:gd name="adj" fmla="val 16667"/>
              </a:avLst>
            </a:prstGeom>
            <a:solidFill>
              <a:srgbClr val="FCC12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 txBox="1"/>
            <p:nvPr/>
          </p:nvSpPr>
          <p:spPr>
            <a:xfrm>
              <a:off x="5816122" y="724808"/>
              <a:ext cx="1486161" cy="924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(2)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Jobs or positions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071" y="28508"/>
                  </a:moveTo>
                  <a:lnTo>
                    <a:pt x="111071" y="28508"/>
                  </a:lnTo>
                  <a:cubicBezTo>
                    <a:pt x="113781" y="32903"/>
                    <a:pt x="115912" y="37629"/>
                    <a:pt x="117412" y="425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620116" y="2379486"/>
              <a:ext cx="1544860" cy="16387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 txBox="1"/>
            <p:nvPr/>
          </p:nvSpPr>
          <p:spPr>
            <a:xfrm>
              <a:off x="6695530" y="2454900"/>
              <a:ext cx="1394032" cy="1487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(3)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Goodwill, copyright, royalties, franchises and other rights 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435" y="77357"/>
                  </a:moveTo>
                  <a:cubicBezTo>
                    <a:pt x="116662" y="79914"/>
                    <a:pt x="115719" y="82417"/>
                    <a:pt x="114613" y="8484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852276" y="4380722"/>
              <a:ext cx="1413852" cy="16600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 txBox="1"/>
            <p:nvPr/>
          </p:nvSpPr>
          <p:spPr>
            <a:xfrm>
              <a:off x="5921295" y="4449741"/>
              <a:ext cx="1275814" cy="1521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(4)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Interests, dividends and capital gains on securities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383" y="113387"/>
                  </a:moveTo>
                  <a:lnTo>
                    <a:pt x="87383" y="113387"/>
                  </a:lnTo>
                  <a:cubicBezTo>
                    <a:pt x="82918" y="115677"/>
                    <a:pt x="78184" y="117398"/>
                    <a:pt x="73290" y="11850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924197" y="5447992"/>
              <a:ext cx="1246268" cy="11921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 txBox="1"/>
            <p:nvPr/>
          </p:nvSpPr>
          <p:spPr>
            <a:xfrm>
              <a:off x="3982393" y="5506188"/>
              <a:ext cx="1129876" cy="1075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(5)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Rental of properties and assets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706" y="118509"/>
                  </a:moveTo>
                  <a:lnTo>
                    <a:pt x="46706" y="118509"/>
                  </a:lnTo>
                  <a:cubicBezTo>
                    <a:pt x="41664" y="117363"/>
                    <a:pt x="36791" y="115571"/>
                    <a:pt x="32209" y="11317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848099" y="4680156"/>
              <a:ext cx="1374720" cy="10611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 txBox="1"/>
            <p:nvPr/>
          </p:nvSpPr>
          <p:spPr>
            <a:xfrm>
              <a:off x="1899899" y="4731956"/>
              <a:ext cx="1271120" cy="957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(6)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Professional fees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685" y="91093"/>
                  </a:moveTo>
                  <a:cubicBezTo>
                    <a:pt x="5807" y="86344"/>
                    <a:pt x="3603" y="81218"/>
                    <a:pt x="2135" y="7586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979022" y="2454346"/>
              <a:ext cx="1446186" cy="14890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 txBox="1"/>
            <p:nvPr/>
          </p:nvSpPr>
          <p:spPr>
            <a:xfrm>
              <a:off x="1049619" y="2524943"/>
              <a:ext cx="1304992" cy="1347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(7)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from contractor related activities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43" y="44108"/>
                  </a:moveTo>
                  <a:lnTo>
                    <a:pt x="2143" y="44108"/>
                  </a:lnTo>
                  <a:cubicBezTo>
                    <a:pt x="3879" y="37788"/>
                    <a:pt x="6639" y="31796"/>
                    <a:pt x="10312" y="2636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1905917" y="777779"/>
              <a:ext cx="1259085" cy="8184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 txBox="1"/>
            <p:nvPr/>
          </p:nvSpPr>
          <p:spPr>
            <a:xfrm>
              <a:off x="1945868" y="817730"/>
              <a:ext cx="1179183" cy="738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(8)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Others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702115" y="353638"/>
              <a:ext cx="5690431" cy="5690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635" y="8851"/>
                  </a:moveTo>
                  <a:lnTo>
                    <a:pt x="28635" y="8851"/>
                  </a:lnTo>
                  <a:cubicBezTo>
                    <a:pt x="33643" y="5780"/>
                    <a:pt x="39074" y="3462"/>
                    <a:pt x="44755" y="19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Calculation </a:t>
            </a:r>
            <a:endParaRPr/>
          </a:p>
        </p:txBody>
      </p:sp>
      <p:sp>
        <p:nvSpPr>
          <p:cNvPr id="349" name="Google Shape;349;p32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Income from hire of work– Expenses – allowances – donations = Taxable Income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920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Calculation </a:t>
            </a:r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Income – Expenses – Allowances – Donations = Taxable Income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Expenses: Deduction  of  50%  is  allowed  subject  to a maximum of Baht  100,000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920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Calculation </a:t>
            </a:r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Income – allowances – donations = Taxable Income</a:t>
            </a:r>
            <a:endParaRPr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Pay withholding tax at the rate of 15% (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) and 10 % (</a:t>
            </a:r>
            <a:r>
              <a:rPr lang="en-US">
                <a:solidFill>
                  <a:srgbClr val="FF0000"/>
                </a:solidFill>
              </a:rPr>
              <a:t>share of profit</a:t>
            </a:r>
            <a:r>
              <a:rPr lang="en-US"/>
              <a:t>) without declaring the income in the Form Por.Ngor.Dor.90 </a:t>
            </a:r>
            <a:endParaRPr/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269875" algn="just" rtl="0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Please note that Interest derived from savings bank account which does not exceed Baht 20,000 is tax except</a:t>
            </a:r>
            <a:endParaRPr/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920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Calculation </a:t>
            </a:r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Income – Expenses – Allowances – Donations = Taxable Income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Expenses are equal to: </a:t>
            </a:r>
            <a:endParaRPr/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a) 30% of the rental income or</a:t>
            </a:r>
            <a:endParaRPr/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b) the actual expenses associated with the rental of property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920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Calculation </a:t>
            </a:r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Income – Expenses – Allowances – Donations = Taxable Income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NB </a:t>
            </a:r>
            <a:r>
              <a:rPr lang="en-US"/>
              <a:t>expenses are equal to: </a:t>
            </a:r>
            <a:endParaRPr/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a) 60% of the arts of healing income / 30% of the liberal professions income other than arts of healing or</a:t>
            </a:r>
            <a:endParaRPr/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b) the actual expenses associated with the liberal professions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920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Calculation </a:t>
            </a:r>
            <a:endParaRPr/>
          </a:p>
        </p:txBody>
      </p:sp>
      <p:sp>
        <p:nvSpPr>
          <p:cNvPr id="474" name="Google Shape;474;p52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Income – Expenses – Allowances – Donations = Taxable Income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NB </a:t>
            </a:r>
            <a:r>
              <a:rPr lang="en-US"/>
              <a:t>expenses are equal to: </a:t>
            </a:r>
            <a:endParaRPr/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a) 70% of the income or the actual expenses associated with the independent contract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920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492" name="Google Shape;492;p55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Income from business, commerce, agriculture, industry, transport or any other activity not specified in (1) - (7).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6"/>
          <p:cNvSpPr txBox="1"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Exceptions</a:t>
            </a:r>
            <a:endParaRPr/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(Section 42 RC)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722313" y="2467050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 b="1">
                <a:latin typeface="Helvetica Neue"/>
                <a:ea typeface="Helvetica Neue"/>
                <a:cs typeface="Helvetica Neue"/>
                <a:sym typeface="Helvetica Neue"/>
              </a:rPr>
              <a:t>1. WHAT IS PERSONAL INCOME TAX?</a:t>
            </a:r>
            <a:endParaRPr sz="4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7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 income Tax Rates </a:t>
            </a:r>
            <a:endParaRPr/>
          </a:p>
        </p:txBody>
      </p:sp>
      <p:graphicFrame>
        <p:nvGraphicFramePr>
          <p:cNvPr id="504" name="Google Shape;504;p57"/>
          <p:cNvGraphicFramePr/>
          <p:nvPr/>
        </p:nvGraphicFramePr>
        <p:xfrm>
          <a:off x="1" y="1201605"/>
          <a:ext cx="7643675" cy="4900900"/>
        </p:xfrm>
        <a:graphic>
          <a:graphicData uri="http://schemas.openxmlformats.org/drawingml/2006/table">
            <a:tbl>
              <a:tblPr firstRow="1" bandRow="1">
                <a:noFill/>
                <a:tableStyleId>{A7DCCFBD-B001-4585-80B8-F9E144C6F8E3}</a:tableStyleId>
              </a:tblPr>
              <a:tblGrid>
                <a:gridCol w="59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Taxable Income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(Baht)</a:t>
                      </a:r>
                      <a:endParaRPr sz="20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Tax Rates   (%)</a:t>
                      </a:r>
                      <a:endParaRPr sz="20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 – 150,000 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Exempt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than 150,000 but less than 300,000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that 300,000 but less than 500,000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that 500,000 but less than 750,000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15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More that 750,000 but less than 1,000,000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that 1,000,000 but less than 2,000,000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that 2,000,000 but less than 5,000,000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30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Over 5,000,000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35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solidFill>
                      <a:srgbClr val="F4C6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F4C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05" name="Google Shape;505;p57"/>
          <p:cNvSpPr txBox="1"/>
          <p:nvPr/>
        </p:nvSpPr>
        <p:spPr>
          <a:xfrm>
            <a:off x="7950224" y="1876868"/>
            <a:ext cx="100811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Person over age 65 get an exemption on the first Baht 190,000 of taxable income instead of the normal Baht 150,000 threshold</a:t>
            </a:r>
            <a:endParaRPr sz="1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7"/>
          <p:cNvSpPr/>
          <p:nvPr/>
        </p:nvSpPr>
        <p:spPr>
          <a:xfrm>
            <a:off x="7668344" y="2434641"/>
            <a:ext cx="288032" cy="50405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1"/>
          </p:nvPr>
        </p:nvSpPr>
        <p:spPr>
          <a:xfrm>
            <a:off x="384175" y="1719036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9875" lvl="0" indent="-2698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Personal Income Tax (PIT) is a tax levied on income of a </a:t>
            </a:r>
            <a:r>
              <a:rPr lang="en-US" b="1"/>
              <a:t>person</a:t>
            </a:r>
            <a:r>
              <a:rPr lang="en-US"/>
              <a:t>. </a:t>
            </a:r>
            <a:endParaRPr/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Taxpayer is liable to file Personal Income Tax return and make a payment to the Revenue Department within </a:t>
            </a:r>
            <a:r>
              <a:rPr lang="en-US" b="1"/>
              <a:t>31 March </a:t>
            </a:r>
            <a:r>
              <a:rPr lang="en-US"/>
              <a:t>following the taxable year. </a:t>
            </a:r>
            <a:endParaRPr/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Law: </a:t>
            </a:r>
            <a:r>
              <a:rPr lang="en-US" b="1"/>
              <a:t>Revenue Code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4000"/>
              <a:buFont typeface="Helvetica Neue"/>
              <a:buNone/>
            </a:pPr>
            <a:r>
              <a:rPr lang="en-US" sz="4000" b="1">
                <a:solidFill>
                  <a:srgbClr val="003E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DO YOU HAVE TO PAY</a:t>
            </a:r>
            <a:endParaRPr/>
          </a:p>
          <a:p>
            <a:pPr marL="0" lvl="0" indent="0" algn="ctr" rtl="0">
              <a:spcBef>
                <a:spcPts val="3000"/>
              </a:spcBef>
              <a:spcAft>
                <a:spcPts val="0"/>
              </a:spcAft>
              <a:buClr>
                <a:srgbClr val="003E72"/>
              </a:buClr>
              <a:buSzPts val="4000"/>
              <a:buFont typeface="Helvetica Neue"/>
              <a:buNone/>
            </a:pPr>
            <a:r>
              <a:rPr lang="en-US" sz="4000" b="1">
                <a:solidFill>
                  <a:srgbClr val="003E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</a:t>
            </a:r>
            <a:r>
              <a:rPr lang="en-US" sz="4000" b="1">
                <a:latin typeface="Helvetica Neue"/>
                <a:ea typeface="Helvetica Neue"/>
                <a:cs typeface="Helvetica Neue"/>
                <a:sym typeface="Helvetica Neue"/>
              </a:rPr>
              <a:t> INCOME TAX?</a:t>
            </a:r>
            <a:endParaRPr sz="40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I: Are you a taxable person? 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467543" y="1477528"/>
            <a:ext cx="8292281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Individual taxpayers are classified into four categories (S. 56, 57 and 57 bis RC):  </a:t>
            </a:r>
            <a:endParaRPr/>
          </a:p>
          <a:p>
            <a:pPr marL="269875" lvl="0" indent="-2698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a natural person;  </a:t>
            </a:r>
            <a:endParaRPr/>
          </a:p>
          <a:p>
            <a:pPr marL="269875" lvl="0" indent="-2698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a group of persons which do not constitute a legal entity; and an unregistered ordinary partnership; </a:t>
            </a:r>
            <a:endParaRPr/>
          </a:p>
          <a:p>
            <a:pPr marL="269875" lvl="0" indent="-2698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a deceased person for their assessable income and estate throughout the year in which death occurred;  </a:t>
            </a:r>
            <a:endParaRPr/>
          </a:p>
          <a:p>
            <a:pPr marL="269875" lvl="0" indent="-2698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an undistributed estate of the deceased.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II: What is your resident status?</a:t>
            </a:r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body" idx="1"/>
          </p:nvPr>
        </p:nvSpPr>
        <p:spPr>
          <a:xfrm>
            <a:off x="384175" y="585545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</a:t>
            </a:r>
            <a:endParaRPr/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🡺"/>
            </a:pP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Resident</a:t>
            </a:r>
            <a:r>
              <a:rPr lang="en-US" b="1"/>
              <a:t>: </a:t>
            </a:r>
            <a:r>
              <a:rPr lang="en-US"/>
              <a:t>pay tax on income </a:t>
            </a:r>
            <a:r>
              <a:rPr lang="en-US" u="sng"/>
              <a:t>arising in Thailand </a:t>
            </a:r>
            <a:r>
              <a:rPr lang="en-US"/>
              <a:t>as well as on the portion of income </a:t>
            </a:r>
            <a:r>
              <a:rPr lang="en-US" u="sng"/>
              <a:t>arising abroad </a:t>
            </a:r>
            <a:r>
              <a:rPr lang="en-US"/>
              <a:t>that is brought into Thailand </a:t>
            </a:r>
            <a:endParaRPr/>
          </a:p>
          <a:p>
            <a:pPr marL="269875" lvl="0" indent="-2698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🡺"/>
            </a:pP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Non-resident</a:t>
            </a:r>
            <a:r>
              <a:rPr lang="en-US" b="1"/>
              <a:t>:</a:t>
            </a:r>
            <a:r>
              <a:rPr lang="en-US"/>
              <a:t> pay tax only on income </a:t>
            </a:r>
            <a:r>
              <a:rPr lang="en-US" u="sng"/>
              <a:t>arising in Thailand</a:t>
            </a:r>
            <a:r>
              <a:rPr lang="en-US"/>
              <a:t>. </a:t>
            </a:r>
            <a:endParaRPr/>
          </a:p>
          <a:p>
            <a:pPr marL="0" lvl="0" indent="0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Resident: An individual who lives in Thailand for 180 days or more in a tax year is deemed to be a Thai resident for tax purposes (S. 41 RC).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Residence ≠ Nationality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4c8b442d3_0_0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700" cy="4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Departmental Instruction No. Paw 161/2566 (2023)</a:t>
            </a:r>
            <a:endParaRPr/>
          </a:p>
        </p:txBody>
      </p:sp>
      <p:sp>
        <p:nvSpPr>
          <p:cNvPr id="160" name="Google Shape;160;g294c8b442d3_0_0"/>
          <p:cNvSpPr txBox="1">
            <a:spLocks noGrp="1"/>
          </p:cNvSpPr>
          <p:nvPr>
            <p:ph type="body" idx="1"/>
          </p:nvPr>
        </p:nvSpPr>
        <p:spPr>
          <a:xfrm>
            <a:off x="384175" y="1708150"/>
            <a:ext cx="8374200" cy="406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Before</a:t>
            </a:r>
            <a:r>
              <a:rPr lang="en-US"/>
              <a:t> the issuance of this departmental directive: a Thai tax resident was subject to income tax on foreign-sourced income only if such income was transferred to Thailand within the same calendar year in which it was earned.   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u="sng"/>
              <a:t>Practice Effective 1 January 2024</a:t>
            </a:r>
            <a:r>
              <a:rPr lang="en-US"/>
              <a:t>: Thai tax residents with foreign-sourced income will be subject to taxation in Thailand regardless of the timing of remittance of such income into the country.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Income arising in Thailand</a:t>
            </a: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384175" y="1476015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From:</a:t>
            </a:r>
            <a:endParaRPr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69875" lvl="0" indent="-2698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business activities in Thailand, </a:t>
            </a:r>
            <a:endParaRPr/>
          </a:p>
          <a:p>
            <a:pPr marL="269875" lvl="0" indent="-2698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carrying work for Thai employer, </a:t>
            </a:r>
            <a:endParaRPr/>
          </a:p>
          <a:p>
            <a:pPr marL="269875" lvl="0" indent="-2698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property situated in Thailand</a:t>
            </a:r>
            <a:endParaRPr/>
          </a:p>
          <a:p>
            <a:pPr marL="269875" lvl="0" indent="-92075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u="sng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*It doesn’t matter whether such income is paid within or outside Thailand*</a:t>
            </a:r>
            <a:endParaRPr/>
          </a:p>
          <a:p>
            <a:pPr marL="269875" lvl="0" indent="-92075" algn="just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hidol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Macintosh PowerPoint</Application>
  <PresentationFormat>On-screen Show (4:3)</PresentationFormat>
  <Paragraphs>186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Cordia New</vt:lpstr>
      <vt:lpstr>Calibri</vt:lpstr>
      <vt:lpstr>Helvetica Neue</vt:lpstr>
      <vt:lpstr>Noto Sans Symbols</vt:lpstr>
      <vt:lpstr>226</vt:lpstr>
      <vt:lpstr>Mahidol</vt:lpstr>
      <vt:lpstr> PERSONAL INCOME TAX  </vt:lpstr>
      <vt:lpstr>OVERVIEW</vt:lpstr>
      <vt:lpstr>PowerPoint Presentation</vt:lpstr>
      <vt:lpstr>Definition</vt:lpstr>
      <vt:lpstr>PowerPoint Presentation</vt:lpstr>
      <vt:lpstr>STEP I: Are you a taxable person? </vt:lpstr>
      <vt:lpstr>STEP II: What is your resident status?</vt:lpstr>
      <vt:lpstr>Departmental Instruction No. Paw 161/2566 (2023)</vt:lpstr>
      <vt:lpstr>Income arising in Thailand</vt:lpstr>
      <vt:lpstr>Income arising abroad</vt:lpstr>
      <vt:lpstr>PowerPoint Presentation</vt:lpstr>
      <vt:lpstr>PowerPoint Presentation</vt:lpstr>
      <vt:lpstr>PowerPoint Presentation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 </vt:lpstr>
      <vt:lpstr>Calculation </vt:lpstr>
      <vt:lpstr>Calculation </vt:lpstr>
      <vt:lpstr>Calculation </vt:lpstr>
      <vt:lpstr>Calculation </vt:lpstr>
      <vt:lpstr>Calculation </vt:lpstr>
      <vt:lpstr>Definition</vt:lpstr>
      <vt:lpstr>PowerPoint Presentation</vt:lpstr>
      <vt:lpstr>Personal income Tax Rates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PERSONAL INCOME TAX  </dc:title>
  <dc:creator>Alessandro Stasi</dc:creator>
  <cp:lastModifiedBy>Microsoft Office User</cp:lastModifiedBy>
  <cp:revision>1</cp:revision>
  <dcterms:created xsi:type="dcterms:W3CDTF">2013-11-22T03:12:46Z</dcterms:created>
  <dcterms:modified xsi:type="dcterms:W3CDTF">2023-10-30T06:59:19Z</dcterms:modified>
</cp:coreProperties>
</file>