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2" r:id="rId2"/>
    <p:sldId id="364" r:id="rId3"/>
    <p:sldId id="365" r:id="rId4"/>
    <p:sldId id="366" r:id="rId5"/>
    <p:sldId id="368" r:id="rId6"/>
    <p:sldId id="370" r:id="rId7"/>
    <p:sldId id="371" r:id="rId8"/>
    <p:sldId id="372" r:id="rId9"/>
    <p:sldId id="369" r:id="rId10"/>
    <p:sldId id="373" r:id="rId11"/>
    <p:sldId id="374" r:id="rId12"/>
    <p:sldId id="375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 clrMode="bw"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2"/>
    <a:srgbClr val="6AADE4"/>
    <a:srgbClr val="003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6" autoAdjust="0"/>
    <p:restoredTop sz="94607" autoAdjust="0"/>
  </p:normalViewPr>
  <p:slideViewPr>
    <p:cSldViewPr>
      <p:cViewPr varScale="1">
        <p:scale>
          <a:sx n="124" d="100"/>
          <a:sy n="124" d="100"/>
        </p:scale>
        <p:origin x="12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74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4C2450C-0CF2-4B49-8F03-A51EBD669E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475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3000" y="4343400"/>
            <a:ext cx="45561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309F042-D708-4239-9F8B-0DC8F44C56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36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MS PGothic" pitchFamily="34" charset="-128"/>
        <a:cs typeface="Calibri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C1053-A8C4-8340-A6DE-7371295EE3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C1053-A8C4-8340-A6DE-7371295EE3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000" indent="-342000">
              <a:spcAft>
                <a:spcPts val="0"/>
              </a:spcAft>
              <a:buFont typeface="Arial"/>
              <a:buChar char="•"/>
              <a:defRPr sz="2600" b="0"/>
            </a:lvl1pPr>
            <a:lvl2pPr marL="741600" indent="-284400">
              <a:lnSpc>
                <a:spcPct val="90000"/>
              </a:lnSpc>
              <a:spcBef>
                <a:spcPts val="576"/>
              </a:spcBef>
              <a:spcAft>
                <a:spcPts val="0"/>
              </a:spcAft>
              <a:buFontTx/>
              <a:buChar char="-"/>
              <a:defRPr sz="2400" b="0"/>
            </a:lvl2pPr>
            <a:lvl3pPr marL="115200" indent="0">
              <a:spcAft>
                <a:spcPts val="0"/>
              </a:spcAft>
              <a:buNone/>
              <a:defRPr sz="2800" b="0"/>
            </a:lvl3pPr>
            <a:lvl4pPr indent="-342000">
              <a:spcAft>
                <a:spcPts val="0"/>
              </a:spcAft>
              <a:defRPr sz="2800" b="0"/>
            </a:lvl4pPr>
            <a:lvl5pPr indent="-342000">
              <a:spcAft>
                <a:spcPts val="0"/>
              </a:spcAft>
              <a:defRPr sz="28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1"/>
            <a:r>
              <a:rPr lang="en-US" dirty="0"/>
              <a:t>Fourth level</a:t>
            </a:r>
          </a:p>
          <a:p>
            <a:pPr lvl="1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80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278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024DF1-1BB3-4DC6-A6DA-C28E2623C06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44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267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>
            <a:lvl1pPr>
              <a:defRPr sz="3200" b="0"/>
            </a:lvl1pPr>
            <a:lvl2pPr>
              <a:defRPr sz="2400" b="1"/>
            </a:lvl2pPr>
            <a:lvl3pPr>
              <a:defRPr sz="2800" b="0"/>
            </a:lvl3pPr>
            <a:lvl4pPr>
              <a:defRPr sz="1800" b="1"/>
            </a:lvl4pPr>
            <a:lvl5pPr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2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>
            <a:lvl1pPr>
              <a:defRPr sz="3200" b="0"/>
            </a:lvl1pPr>
            <a:lvl2pPr>
              <a:defRPr sz="2400" b="0"/>
            </a:lvl2pPr>
            <a:lvl3pPr>
              <a:defRPr sz="2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2"/>
            <a:r>
              <a:rPr lang="en-US" dirty="0"/>
              <a:t>Fifth </a:t>
            </a:r>
            <a:r>
              <a:rPr lang="en-US" dirty="0" err="1"/>
              <a:t>leve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19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2"/>
            <a:r>
              <a:rPr lang="en-US" dirty="0"/>
              <a:t>Fifth </a:t>
            </a:r>
            <a:r>
              <a:rPr lang="en-US" dirty="0" err="1"/>
              <a:t>leve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2"/>
            <a:r>
              <a:rPr lang="en-US" dirty="0"/>
              <a:t>Fifth </a:t>
            </a:r>
            <a:r>
              <a:rPr lang="en-US" dirty="0" err="1"/>
              <a:t>leve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87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1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785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449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6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228600"/>
            <a:ext cx="8375650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524000"/>
            <a:ext cx="8374063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2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028" name="Picture 9" descr="Screen shot 2013-08-17 at 09.49.16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6237288"/>
            <a:ext cx="914717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32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rgbClr val="FFFFFF"/>
          </a:solidFill>
          <a:latin typeface="Calibri"/>
          <a:ea typeface="MS PGothic" pitchFamily="34" charset="-128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342000" indent="-342000" algn="l" rtl="0" eaLnBrk="1" fontAlgn="base" hangingPunct="1">
        <a:lnSpc>
          <a:spcPct val="80000"/>
        </a:lnSpc>
        <a:spcBef>
          <a:spcPts val="672"/>
        </a:spcBef>
        <a:spcAft>
          <a:spcPts val="0"/>
        </a:spcAft>
        <a:buFont typeface="Arial"/>
        <a:buChar char="•"/>
        <a:defRPr sz="2600">
          <a:solidFill>
            <a:schemeClr val="tx1"/>
          </a:solidFill>
          <a:latin typeface="Calibri"/>
          <a:ea typeface="MS PGothic" pitchFamily="34" charset="-128"/>
          <a:cs typeface="Calibri"/>
        </a:defRPr>
      </a:lvl1pPr>
      <a:lvl2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2pPr>
      <a:lvl3pPr marL="741600" indent="-284400" algn="l" rtl="0" eaLnBrk="1" fontAlgn="base" hangingPunct="1">
        <a:lnSpc>
          <a:spcPct val="90000"/>
        </a:lnSpc>
        <a:spcBef>
          <a:spcPts val="576"/>
        </a:spcBef>
        <a:spcAft>
          <a:spcPts val="0"/>
        </a:spcAft>
        <a:buFontTx/>
        <a:buChar char="-"/>
        <a:defRPr sz="2400" baseline="0">
          <a:solidFill>
            <a:schemeClr val="tx1"/>
          </a:solidFill>
          <a:latin typeface="Calibri"/>
          <a:ea typeface="Calibri"/>
          <a:cs typeface="Calibri"/>
        </a:defRPr>
      </a:lvl3pPr>
      <a:lvl4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4pPr>
      <a:lvl5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5pPr>
      <a:lvl6pPr marL="18081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6pPr>
      <a:lvl7pPr marL="22653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7pPr>
      <a:lvl8pPr marL="27225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8pPr>
      <a:lvl9pPr marL="31797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tx1"/>
                </a:solidFill>
                <a:latin typeface="Calibri" pitchFamily="34" charset="0"/>
              </a:rPr>
              <a:t>CHAPTER 7</a:t>
            </a:r>
            <a:br>
              <a:rPr lang="en-US" b="1" dirty="0">
                <a:solidFill>
                  <a:schemeClr val="tx1"/>
                </a:solidFill>
                <a:latin typeface="Calibri" pitchFamily="34" charset="0"/>
              </a:rPr>
            </a:br>
            <a:br>
              <a:rPr lang="en-US" b="1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en-GB" b="1" dirty="0">
                <a:solidFill>
                  <a:schemeClr val="tx1"/>
                </a:solidFill>
              </a:rPr>
              <a:t>TYPES OF CONTRACTS</a:t>
            </a:r>
            <a:br>
              <a:rPr lang="en-US" b="1" dirty="0">
                <a:solidFill>
                  <a:schemeClr val="tx1"/>
                </a:solidFill>
                <a:latin typeface="Calibri" pitchFamily="34" charset="0"/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alibri" charset="0"/>
              </a:rPr>
              <a:t>Contract of Loan for Use</a:t>
            </a:r>
            <a:endParaRPr lang="th-TH" dirty="0">
              <a:latin typeface="Calibri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ea typeface="Calibri"/>
              </a:rPr>
              <a:t>Definition</a:t>
            </a:r>
            <a:r>
              <a:rPr lang="en-US" dirty="0">
                <a:ea typeface="Calibri"/>
              </a:rPr>
              <a:t>. Contract where the l</a:t>
            </a:r>
            <a:r>
              <a:rPr lang="en-US" dirty="0"/>
              <a:t>ender delivers property to the borrower with the understanding that the borrower will return the same property at a future time without compensation for its use</a:t>
            </a:r>
            <a:r>
              <a:rPr lang="en-GB" dirty="0"/>
              <a:t> </a:t>
            </a:r>
            <a:r>
              <a:rPr lang="en-US" dirty="0">
                <a:ea typeface="Calibri"/>
              </a:rPr>
              <a:t>(Section 640, CCC).</a:t>
            </a:r>
          </a:p>
          <a:p>
            <a:pPr eaLnBrk="1" hangingPunct="1">
              <a:defRPr/>
            </a:pPr>
            <a:endParaRPr lang="th-TH" dirty="0">
              <a:ea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7426" y="4106724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Lender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981" y="4106724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Borrower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106724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4613422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3624187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Use of Property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98632" y="4627957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Obligation to Return</a:t>
            </a: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57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alibri" charset="0"/>
              </a:rPr>
              <a:t>Contract of Loan for Consumption</a:t>
            </a:r>
            <a:endParaRPr lang="th-TH" dirty="0">
              <a:latin typeface="Calibri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ea typeface="Calibri"/>
              </a:rPr>
              <a:t>Definition</a:t>
            </a:r>
            <a:r>
              <a:rPr lang="en-US" dirty="0">
                <a:ea typeface="Calibri"/>
              </a:rPr>
              <a:t>. Contract where </a:t>
            </a:r>
            <a:r>
              <a:rPr lang="en-US" dirty="0"/>
              <a:t>the borrower has the right to consume the loaned property and the obligation to return a property of the same kind, quality, and quantity </a:t>
            </a:r>
            <a:r>
              <a:rPr lang="en-US" dirty="0">
                <a:ea typeface="Calibri"/>
              </a:rPr>
              <a:t>(Section 650, CCC).</a:t>
            </a:r>
          </a:p>
          <a:p>
            <a:pPr eaLnBrk="1" hangingPunct="1">
              <a:defRPr/>
            </a:pPr>
            <a:endParaRPr lang="th-TH" dirty="0">
              <a:ea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7426" y="39877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Lender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9981" y="39877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Borrower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98632" y="3987737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698632" y="4494435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98632" y="350520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Transfer of ownership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8632" y="450897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Obligation to Return</a:t>
            </a:r>
          </a:p>
        </p:txBody>
      </p:sp>
      <p:sp>
        <p:nvSpPr>
          <p:cNvPr id="16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3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alibri" charset="0"/>
              </a:rPr>
              <a:t>Contract of Loan of money</a:t>
            </a:r>
            <a:endParaRPr lang="th-TH" dirty="0">
              <a:latin typeface="Calibri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384175" y="1524000"/>
            <a:ext cx="8374063" cy="4876800"/>
          </a:xfrm>
        </p:spPr>
        <p:txBody>
          <a:bodyPr/>
          <a:lstStyle/>
          <a:p>
            <a:r>
              <a:rPr lang="en-US" b="1" dirty="0">
                <a:latin typeface="Calibri" charset="0"/>
              </a:rPr>
              <a:t>Definition</a:t>
            </a:r>
            <a:r>
              <a:rPr lang="en-US" dirty="0">
                <a:latin typeface="Calibri" charset="0"/>
              </a:rPr>
              <a:t>. </a:t>
            </a:r>
            <a:r>
              <a:rPr lang="en-US" dirty="0"/>
              <a:t>Contract by which the lender delivers a sum of money to the borrower and the latter agrees to return the same amount of money or more at the prescribed time</a:t>
            </a:r>
            <a:r>
              <a:rPr lang="en-GB" dirty="0"/>
              <a:t>.</a:t>
            </a:r>
            <a:endParaRPr lang="en-GB" sz="1000" dirty="0"/>
          </a:p>
          <a:p>
            <a:endParaRPr lang="en-GB" sz="1000" dirty="0">
              <a:latin typeface="Calibri" charset="0"/>
            </a:endParaRPr>
          </a:p>
          <a:p>
            <a:r>
              <a:rPr lang="en-US" b="1" dirty="0">
                <a:latin typeface="Calibri" charset="0"/>
              </a:rPr>
              <a:t>Form. </a:t>
            </a:r>
            <a:r>
              <a:rPr lang="en-US" dirty="0"/>
              <a:t>A loan of money for a sum exceeding 2,000 baht in capital is not enforceable by action unless there is some written evidence of the loan signed by the borrower.</a:t>
            </a:r>
            <a:r>
              <a:rPr lang="en-GB" dirty="0"/>
              <a:t> </a:t>
            </a:r>
            <a:endParaRPr lang="en-GB" sz="1000" dirty="0"/>
          </a:p>
          <a:p>
            <a:endParaRPr lang="en-GB" sz="1000" dirty="0">
              <a:latin typeface="Calibri" charset="0"/>
            </a:endParaRPr>
          </a:p>
          <a:p>
            <a:r>
              <a:rPr lang="en-GB" b="1" dirty="0">
                <a:latin typeface="Calibri" charset="0"/>
              </a:rPr>
              <a:t>Interest</a:t>
            </a:r>
            <a:r>
              <a:rPr lang="en-GB" dirty="0">
                <a:latin typeface="Calibri" charset="0"/>
              </a:rPr>
              <a:t>. </a:t>
            </a:r>
            <a:r>
              <a:rPr lang="en-US" dirty="0"/>
              <a:t>In any loan of money, parties may provide the payment of interest from the borrower to the lender.</a:t>
            </a:r>
            <a:r>
              <a:rPr lang="en-GB" dirty="0"/>
              <a:t> </a:t>
            </a:r>
          </a:p>
          <a:p>
            <a:pPr marL="742500" lvl="1" indent="-342900"/>
            <a:r>
              <a:rPr lang="en-US" dirty="0"/>
              <a:t>interest cannot exceed 15% per year</a:t>
            </a:r>
          </a:p>
          <a:p>
            <a:pPr marL="742500" lvl="1" indent="-342900"/>
            <a:r>
              <a:rPr lang="en-US" dirty="0"/>
              <a:t>when there is an agreement concerning the payment of interest but there is no mention to the rate amount, it must be applied a legal default interest of 7.5% per year</a:t>
            </a:r>
            <a:endParaRPr lang="en-US" dirty="0">
              <a:latin typeface="Calibri" charset="0"/>
            </a:endParaRPr>
          </a:p>
          <a:p>
            <a:pPr eaLnBrk="1" hangingPunct="1"/>
            <a:endParaRPr lang="th-TH" dirty="0">
              <a:latin typeface="Calibri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86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of Sale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8374063" cy="1596389"/>
          </a:xfrm>
        </p:spPr>
        <p:txBody>
          <a:bodyPr/>
          <a:lstStyle/>
          <a:p>
            <a:pPr algn="just"/>
            <a:r>
              <a:rPr lang="en-US" b="1" dirty="0"/>
              <a:t>Definition</a:t>
            </a:r>
            <a:r>
              <a:rPr lang="en-US" dirty="0"/>
              <a:t>: Contract whereby the seller transfers the ownership of property to the buyer in return for payment of a certain price (Section 453, CCC).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Ownership of the goods or other rights is transferred from the seller to the buyer immediately upon the parties’ agreement. Delivery of the good is not required.</a:t>
            </a:r>
          </a:p>
          <a:p>
            <a:pPr marL="0" indent="0" algn="just">
              <a:buNone/>
            </a:pPr>
            <a:endParaRPr lang="th-TH" sz="28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7426" y="49021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Seller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981" y="49021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Buyer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902137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5408835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441960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Delivery of Property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98632" y="542337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Calibri"/>
                <a:cs typeface="Calibri"/>
              </a:rPr>
              <a:t>Price</a:t>
            </a: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93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Movable: No particular form is required</a:t>
            </a:r>
          </a:p>
          <a:p>
            <a:endParaRPr lang="en-US" dirty="0"/>
          </a:p>
          <a:p>
            <a:r>
              <a:rPr lang="en-US" b="1"/>
              <a:t>Immovable: </a:t>
            </a:r>
            <a:r>
              <a:rPr lang="en-US" b="1" dirty="0"/>
              <a:t>Written form and registration </a:t>
            </a:r>
            <a:r>
              <a:rPr lang="en-US" dirty="0"/>
              <a:t>if contract concerns:</a:t>
            </a:r>
          </a:p>
          <a:p>
            <a:pPr lvl="1"/>
            <a:r>
              <a:rPr lang="en-US" dirty="0" err="1"/>
              <a:t>immovables</a:t>
            </a:r>
            <a:r>
              <a:rPr lang="en-US" dirty="0"/>
              <a:t> or rights on </a:t>
            </a:r>
            <a:r>
              <a:rPr lang="en-US" dirty="0" err="1"/>
              <a:t>immovables</a:t>
            </a:r>
            <a:endParaRPr lang="en-US" dirty="0"/>
          </a:p>
          <a:p>
            <a:pPr lvl="1"/>
            <a:r>
              <a:rPr lang="en-US" dirty="0"/>
              <a:t>ships or vessels of six tons and over,</a:t>
            </a:r>
          </a:p>
          <a:p>
            <a:pPr lvl="1"/>
            <a:r>
              <a:rPr lang="en-US" dirty="0"/>
              <a:t>steam launches or motor boats of five tons and over, </a:t>
            </a:r>
          </a:p>
          <a:p>
            <a:pPr lvl="1"/>
            <a:r>
              <a:rPr lang="en-US" dirty="0"/>
              <a:t>floating houses and beasts of burden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144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Parties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3E72"/>
                </a:solidFill>
              </a:rPr>
              <a:t>The </a:t>
            </a:r>
            <a:r>
              <a:rPr lang="en-US" b="1" dirty="0">
                <a:solidFill>
                  <a:srgbClr val="003E72"/>
                </a:solidFill>
              </a:rPr>
              <a:t>buyer</a:t>
            </a:r>
            <a:r>
              <a:rPr lang="en-US" dirty="0">
                <a:solidFill>
                  <a:srgbClr val="003E72"/>
                </a:solidFill>
              </a:rPr>
              <a:t> is bound to: </a:t>
            </a:r>
            <a:endParaRPr lang="en-GB" dirty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Take delivery of the property sold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Pay the price.</a:t>
            </a:r>
            <a:endParaRPr lang="en-US" dirty="0"/>
          </a:p>
          <a:p>
            <a:pPr marL="742500" lvl="1" indent="-342900"/>
            <a:endParaRPr lang="en-GB" sz="2600" b="1" dirty="0">
              <a:solidFill>
                <a:srgbClr val="003E72"/>
              </a:solidFill>
            </a:endParaRPr>
          </a:p>
          <a:p>
            <a:r>
              <a:rPr lang="en-US" dirty="0"/>
              <a:t>The </a:t>
            </a:r>
            <a:r>
              <a:rPr lang="en-US" b="1" dirty="0"/>
              <a:t>seller</a:t>
            </a:r>
            <a:r>
              <a:rPr lang="en-US" dirty="0"/>
              <a:t>’s main obligations are:</a:t>
            </a:r>
          </a:p>
          <a:p>
            <a:pPr marL="742500" lvl="1" indent="-342900"/>
            <a:r>
              <a:rPr lang="en-US" dirty="0"/>
              <a:t>To </a:t>
            </a:r>
            <a:r>
              <a:rPr lang="en-US" dirty="0">
                <a:solidFill>
                  <a:srgbClr val="003E72"/>
                </a:solidFill>
              </a:rPr>
              <a:t>deliver the goods to the buyer</a:t>
            </a:r>
            <a:endParaRPr lang="en-GB" dirty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To make the buyer acquire ownership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To warrant that the goods sold are free from claim by third parties and free of defects</a:t>
            </a:r>
            <a:r>
              <a:rPr lang="en-US" dirty="0"/>
              <a:t>.</a:t>
            </a:r>
          </a:p>
          <a:p>
            <a:pPr marL="399600" lvl="1" indent="0">
              <a:buNone/>
            </a:pPr>
            <a:endParaRPr lang="en-US" dirty="0">
              <a:solidFill>
                <a:srgbClr val="003E72"/>
              </a:solidFill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314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Types of Contract of Sale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 with right of redemption</a:t>
            </a:r>
          </a:p>
          <a:p>
            <a:endParaRPr lang="en-US" dirty="0"/>
          </a:p>
          <a:p>
            <a:r>
              <a:rPr lang="en-US" dirty="0"/>
              <a:t>Sale by sample</a:t>
            </a:r>
          </a:p>
          <a:p>
            <a:endParaRPr lang="en-US" dirty="0"/>
          </a:p>
          <a:p>
            <a:r>
              <a:rPr lang="en-US" dirty="0"/>
              <a:t>Sale by description</a:t>
            </a:r>
          </a:p>
          <a:p>
            <a:endParaRPr lang="en-US" dirty="0"/>
          </a:p>
          <a:p>
            <a:r>
              <a:rPr lang="en-US" dirty="0"/>
              <a:t>Sale on approval </a:t>
            </a:r>
          </a:p>
          <a:p>
            <a:endParaRPr lang="en-US" dirty="0"/>
          </a:p>
          <a:p>
            <a:r>
              <a:rPr lang="en-US" dirty="0"/>
              <a:t>Sale by auction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34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of Hire of Property</a:t>
            </a:r>
            <a:br>
              <a:rPr lang="en-GB" i="1" dirty="0"/>
            </a:b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Definition</a:t>
            </a:r>
            <a:r>
              <a:rPr lang="en-US" dirty="0"/>
              <a:t>. Contract where the lessor agrees to let the lessee (or hirer) to use and enjoy the property for a limited period of time and the lessee agrees to pay the rent in exchange for such use (</a:t>
            </a:r>
            <a:r>
              <a:rPr lang="en-US" altLang="ja-JP" dirty="0"/>
              <a:t>Section 537, CCC).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87426" y="4787268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Lessor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981" y="4787268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Lessee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787268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5293966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4304731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Use and Enjoy Property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98632" y="5308501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Rent</a:t>
            </a: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2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Movable Property: </a:t>
            </a:r>
            <a:r>
              <a:rPr lang="en-US" dirty="0"/>
              <a:t>No particular form is required</a:t>
            </a:r>
          </a:p>
          <a:p>
            <a:endParaRPr lang="en-US" dirty="0"/>
          </a:p>
          <a:p>
            <a:r>
              <a:rPr lang="en-US" b="1" dirty="0"/>
              <a:t>Immovable Property: </a:t>
            </a:r>
          </a:p>
          <a:p>
            <a:pPr marL="742500" lvl="1" indent="-342900"/>
            <a:r>
              <a:rPr lang="en-US" dirty="0"/>
              <a:t>Duration less than 3 years: the contract must be in writing and signed by the party liable </a:t>
            </a:r>
            <a:r>
              <a:rPr lang="en-US" i="1" dirty="0"/>
              <a:t>otherwise the contract is not enforceable</a:t>
            </a:r>
            <a:r>
              <a:rPr lang="en-GB" i="1" dirty="0"/>
              <a:t> </a:t>
            </a:r>
            <a:endParaRPr lang="en-US" i="1" dirty="0"/>
          </a:p>
          <a:p>
            <a:pPr marL="742500" lvl="1" indent="-342900"/>
            <a:r>
              <a:rPr lang="en-US" dirty="0"/>
              <a:t>Duration</a:t>
            </a:r>
            <a:r>
              <a:rPr lang="en-US" i="1" dirty="0"/>
              <a:t> </a:t>
            </a:r>
            <a:r>
              <a:rPr lang="en-US" dirty="0"/>
              <a:t>more than 3 years: the contract must be in writing and registered with the competent official </a:t>
            </a:r>
            <a:r>
              <a:rPr lang="en-US" i="1" dirty="0"/>
              <a:t>otherwise the contract is enforceable by legal action for only a term of 3 years.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24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Parties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lessor</a:t>
            </a:r>
            <a:r>
              <a:rPr lang="en-US" dirty="0"/>
              <a:t> is bound to: </a:t>
            </a:r>
            <a:endParaRPr lang="en-GB" dirty="0"/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Deliver the property hired in a good state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Pay for the necessary and reasonable expenses 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Pay for repairs which may become necessary</a:t>
            </a:r>
            <a:endParaRPr lang="en-US" sz="1200" dirty="0">
              <a:solidFill>
                <a:srgbClr val="003E72"/>
              </a:solidFill>
            </a:endParaRPr>
          </a:p>
          <a:p>
            <a:pPr marL="399600" lvl="1" indent="0">
              <a:buNone/>
            </a:pPr>
            <a:endParaRPr lang="en-US" sz="1200" dirty="0">
              <a:solidFill>
                <a:srgbClr val="003E72"/>
              </a:solidFill>
            </a:endParaRPr>
          </a:p>
          <a:p>
            <a:r>
              <a:rPr lang="en-US" dirty="0"/>
              <a:t>The </a:t>
            </a:r>
            <a:r>
              <a:rPr lang="en-US" b="1" dirty="0"/>
              <a:t>lessee</a:t>
            </a:r>
            <a:r>
              <a:rPr lang="en-US" dirty="0"/>
              <a:t>’s main obligations are: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to pay for the rent 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to use the property for the ordinary</a:t>
            </a:r>
            <a:r>
              <a:rPr lang="en-GB" dirty="0">
                <a:solidFill>
                  <a:srgbClr val="003E72"/>
                </a:solidFill>
              </a:rPr>
              <a:t> </a:t>
            </a:r>
            <a:r>
              <a:rPr lang="en-US" dirty="0">
                <a:solidFill>
                  <a:srgbClr val="003E72"/>
                </a:solidFill>
              </a:rPr>
              <a:t>and usual purpose, or for the purpose provided in the contract.</a:t>
            </a:r>
            <a:endParaRPr lang="en-GB" dirty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to take care of the property hired as a person of ordinary</a:t>
            </a:r>
            <a:r>
              <a:rPr lang="en-GB" dirty="0">
                <a:solidFill>
                  <a:srgbClr val="003E72"/>
                </a:solidFill>
              </a:rPr>
              <a:t> </a:t>
            </a:r>
            <a:r>
              <a:rPr lang="en-US" dirty="0">
                <a:solidFill>
                  <a:srgbClr val="003E72"/>
                </a:solidFill>
              </a:rPr>
              <a:t>prudence</a:t>
            </a:r>
          </a:p>
          <a:p>
            <a:pPr marL="742500" lvl="1" indent="-342900"/>
            <a:r>
              <a:rPr lang="en-US" sz="2400" dirty="0">
                <a:solidFill>
                  <a:srgbClr val="003E72"/>
                </a:solidFill>
              </a:rPr>
              <a:t>ordinary maintenance and pett</a:t>
            </a:r>
            <a:r>
              <a:rPr lang="en-US" dirty="0"/>
              <a:t>y repairs.</a:t>
            </a:r>
            <a:endParaRPr lang="en-GB" dirty="0"/>
          </a:p>
          <a:p>
            <a:pPr marL="0" indent="0">
              <a:buNone/>
            </a:pPr>
            <a:endParaRPr lang="en-GB" dirty="0">
              <a:solidFill>
                <a:srgbClr val="003E7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57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of the Contract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contract of hire of property can be terminated for the following reasons:</a:t>
            </a:r>
            <a:endParaRPr lang="en-GB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Expiration of the Term</a:t>
            </a:r>
            <a:endParaRPr lang="en-GB" dirty="0"/>
          </a:p>
          <a:p>
            <a:endParaRPr lang="en-US" dirty="0"/>
          </a:p>
          <a:p>
            <a:r>
              <a:rPr lang="en-US" dirty="0"/>
              <a:t>Death of the lessee </a:t>
            </a:r>
          </a:p>
          <a:p>
            <a:endParaRPr lang="en-US" dirty="0"/>
          </a:p>
          <a:p>
            <a:r>
              <a:rPr lang="en-US" dirty="0"/>
              <a:t>Loss of Property</a:t>
            </a:r>
          </a:p>
          <a:p>
            <a:endParaRPr lang="en-US" dirty="0"/>
          </a:p>
          <a:p>
            <a:r>
              <a:rPr lang="en-US" dirty="0"/>
              <a:t>Transfer of Ownership (0nly for movable property)</a:t>
            </a:r>
          </a:p>
          <a:p>
            <a:endParaRPr lang="en-US" b="1" i="1" dirty="0"/>
          </a:p>
          <a:p>
            <a:endParaRPr lang="en-GB" b="1" i="1" dirty="0"/>
          </a:p>
          <a:p>
            <a:endParaRPr lang="en-GB" b="1" i="1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64997"/>
      </p:ext>
    </p:extLst>
  </p:cSld>
  <p:clrMapOvr>
    <a:masterClrMapping/>
  </p:clrMapOvr>
</p:sld>
</file>

<file path=ppt/theme/theme1.xml><?xml version="1.0" encoding="utf-8"?>
<a:theme xmlns:a="http://schemas.openxmlformats.org/drawingml/2006/main" name="Student">
  <a:themeElements>
    <a:clrScheme name="Custom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FFFFFF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</TotalTime>
  <Words>707</Words>
  <Application>Microsoft Macintosh PowerPoint</Application>
  <PresentationFormat>On-screen Show (4:3)</PresentationFormat>
  <Paragraphs>107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Student</vt:lpstr>
      <vt:lpstr>CHAPTER 7  TYPES OF CONTRACTS </vt:lpstr>
      <vt:lpstr>Contract of Sale</vt:lpstr>
      <vt:lpstr>Form </vt:lpstr>
      <vt:lpstr>Rights and Obligations of the Parties</vt:lpstr>
      <vt:lpstr>Specific Types of Contract of Sale </vt:lpstr>
      <vt:lpstr>Contract of Hire of Property </vt:lpstr>
      <vt:lpstr>Form </vt:lpstr>
      <vt:lpstr>Rights and Obligations of the Parties  </vt:lpstr>
      <vt:lpstr>Termination of the Contract </vt:lpstr>
      <vt:lpstr>Contract of Loan for Use</vt:lpstr>
      <vt:lpstr>Contract of Loan for Consumption</vt:lpstr>
      <vt:lpstr>Contract of Loan of money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BUSINESS LAW</dc:title>
  <dc:creator>user</dc:creator>
  <cp:lastModifiedBy>Microsoft Office User</cp:lastModifiedBy>
  <cp:revision>95</cp:revision>
  <cp:lastPrinted>2013-09-19T04:16:06Z</cp:lastPrinted>
  <dcterms:created xsi:type="dcterms:W3CDTF">2015-03-09T06:03:55Z</dcterms:created>
  <dcterms:modified xsi:type="dcterms:W3CDTF">2026-02-10T00:42:08Z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